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6" r:id="rId2"/>
    <p:sldId id="277" r:id="rId3"/>
    <p:sldId id="318" r:id="rId4"/>
    <p:sldId id="298" r:id="rId5"/>
    <p:sldId id="328" r:id="rId6"/>
    <p:sldId id="319" r:id="rId7"/>
    <p:sldId id="323" r:id="rId8"/>
    <p:sldId id="325" r:id="rId9"/>
    <p:sldId id="326" r:id="rId10"/>
    <p:sldId id="327" r:id="rId11"/>
    <p:sldId id="324" r:id="rId12"/>
    <p:sldId id="304" r:id="rId13"/>
    <p:sldId id="329" r:id="rId14"/>
    <p:sldId id="330" r:id="rId15"/>
    <p:sldId id="305" r:id="rId16"/>
    <p:sldId id="306" r:id="rId17"/>
    <p:sldId id="311" r:id="rId18"/>
    <p:sldId id="333" r:id="rId19"/>
    <p:sldId id="313" r:id="rId20"/>
    <p:sldId id="335" r:id="rId21"/>
    <p:sldId id="314" r:id="rId22"/>
    <p:sldId id="334" r:id="rId23"/>
    <p:sldId id="332" r:id="rId24"/>
    <p:sldId id="276" r:id="rId25"/>
    <p:sldId id="320" r:id="rId26"/>
    <p:sldId id="321" r:id="rId27"/>
    <p:sldId id="322" r:id="rId28"/>
    <p:sldId id="315" r:id="rId29"/>
    <p:sldId id="316" r:id="rId30"/>
    <p:sldId id="275" r:id="rId31"/>
    <p:sldId id="299" r:id="rId32"/>
    <p:sldId id="30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a:srgbClr val="339999"/>
    <a:srgbClr val="007879"/>
    <a:srgbClr val="663399"/>
    <a:srgbClr val="336699"/>
    <a:srgbClr val="339900"/>
    <a:srgbClr val="1D93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p:restoredTop sz="86461"/>
  </p:normalViewPr>
  <p:slideViewPr>
    <p:cSldViewPr snapToGrid="0" snapToObjects="1">
      <p:cViewPr varScale="1">
        <p:scale>
          <a:sx n="67" d="100"/>
          <a:sy n="67" d="100"/>
        </p:scale>
        <p:origin x="624" y="176"/>
      </p:cViewPr>
      <p:guideLst>
        <p:guide orient="horz" pos="2160"/>
        <p:guide pos="2880"/>
      </p:guideLst>
    </p:cSldViewPr>
  </p:slideViewPr>
  <p:outlineViewPr>
    <p:cViewPr>
      <p:scale>
        <a:sx n="33" d="100"/>
        <a:sy n="33" d="100"/>
      </p:scale>
      <p:origin x="0" y="-3408"/>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60" d="100"/>
          <a:sy n="60" d="100"/>
        </p:scale>
        <p:origin x="2632"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6037CC-9D08-C741-B657-F74731C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748682B-52FE-8540-8EA8-7A1B9FE499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63A4F3-E97D-A946-B813-426C3CFE39FC}" type="datetimeFigureOut">
              <a:rPr lang="en-US" smtClean="0"/>
              <a:t>8/22/18</a:t>
            </a:fld>
            <a:endParaRPr lang="en-US"/>
          </a:p>
        </p:txBody>
      </p:sp>
      <p:sp>
        <p:nvSpPr>
          <p:cNvPr id="4" name="Footer Placeholder 3">
            <a:extLst>
              <a:ext uri="{FF2B5EF4-FFF2-40B4-BE49-F238E27FC236}">
                <a16:creationId xmlns:a16="http://schemas.microsoft.com/office/drawing/2014/main" id="{264AE7A8-96A6-294A-8E1D-E50625A00E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063269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7C7EB-033B-2540-82E9-7B01A39B3EE8}" type="datetimeFigureOut">
              <a:rPr lang="en-US" smtClean="0"/>
              <a:t>8/22/18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81BBDA-1839-D940-96BC-8A59E6FDBA23}" type="slidenum">
              <a:rPr lang="en-US" smtClean="0"/>
              <a:t>‹#›</a:t>
            </a:fld>
            <a:endParaRPr lang="en-US"/>
          </a:p>
        </p:txBody>
      </p:sp>
    </p:spTree>
    <p:extLst>
      <p:ext uri="{BB962C8B-B14F-4D97-AF65-F5344CB8AC3E}">
        <p14:creationId xmlns:p14="http://schemas.microsoft.com/office/powerpoint/2010/main" val="324500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1BBDA-1839-D940-96BC-8A59E6FDBA23}" type="slidenum">
              <a:rPr lang="en-US" smtClean="0"/>
              <a:t>3</a:t>
            </a:fld>
            <a:endParaRPr lang="en-US"/>
          </a:p>
        </p:txBody>
      </p:sp>
    </p:spTree>
    <p:extLst>
      <p:ext uri="{BB962C8B-B14F-4D97-AF65-F5344CB8AC3E}">
        <p14:creationId xmlns:p14="http://schemas.microsoft.com/office/powerpoint/2010/main" val="1882293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1BBDA-1839-D940-96BC-8A59E6FDBA23}" type="slidenum">
              <a:rPr lang="en-US" smtClean="0"/>
              <a:t>6</a:t>
            </a:fld>
            <a:endParaRPr lang="en-US"/>
          </a:p>
        </p:txBody>
      </p:sp>
    </p:spTree>
    <p:extLst>
      <p:ext uri="{BB962C8B-B14F-4D97-AF65-F5344CB8AC3E}">
        <p14:creationId xmlns:p14="http://schemas.microsoft.com/office/powerpoint/2010/main" val="215199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1BBDA-1839-D940-96BC-8A59E6FDBA23}" type="slidenum">
              <a:rPr lang="en-US" smtClean="0"/>
              <a:t>7</a:t>
            </a:fld>
            <a:endParaRPr lang="en-US"/>
          </a:p>
        </p:txBody>
      </p:sp>
    </p:spTree>
    <p:extLst>
      <p:ext uri="{BB962C8B-B14F-4D97-AF65-F5344CB8AC3E}">
        <p14:creationId xmlns:p14="http://schemas.microsoft.com/office/powerpoint/2010/main" val="2901441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1BBDA-1839-D940-96BC-8A59E6FDBA23}" type="slidenum">
              <a:rPr lang="en-US" smtClean="0"/>
              <a:t>8</a:t>
            </a:fld>
            <a:endParaRPr lang="en-US"/>
          </a:p>
        </p:txBody>
      </p:sp>
    </p:spTree>
    <p:extLst>
      <p:ext uri="{BB962C8B-B14F-4D97-AF65-F5344CB8AC3E}">
        <p14:creationId xmlns:p14="http://schemas.microsoft.com/office/powerpoint/2010/main" val="2612333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1BBDA-1839-D940-96BC-8A59E6FDBA23}" type="slidenum">
              <a:rPr lang="en-US" smtClean="0"/>
              <a:t>9</a:t>
            </a:fld>
            <a:endParaRPr lang="en-US"/>
          </a:p>
        </p:txBody>
      </p:sp>
    </p:spTree>
    <p:extLst>
      <p:ext uri="{BB962C8B-B14F-4D97-AF65-F5344CB8AC3E}">
        <p14:creationId xmlns:p14="http://schemas.microsoft.com/office/powerpoint/2010/main" val="1099577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1BBDA-1839-D940-96BC-8A59E6FDBA23}" type="slidenum">
              <a:rPr lang="en-US" smtClean="0"/>
              <a:t>10</a:t>
            </a:fld>
            <a:endParaRPr lang="en-US"/>
          </a:p>
        </p:txBody>
      </p:sp>
    </p:spTree>
    <p:extLst>
      <p:ext uri="{BB962C8B-B14F-4D97-AF65-F5344CB8AC3E}">
        <p14:creationId xmlns:p14="http://schemas.microsoft.com/office/powerpoint/2010/main" val="3154744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1BBDA-1839-D940-96BC-8A59E6FDBA23}" type="slidenum">
              <a:rPr lang="en-US" smtClean="0"/>
              <a:t>11</a:t>
            </a:fld>
            <a:endParaRPr lang="en-US"/>
          </a:p>
        </p:txBody>
      </p:sp>
    </p:spTree>
    <p:extLst>
      <p:ext uri="{BB962C8B-B14F-4D97-AF65-F5344CB8AC3E}">
        <p14:creationId xmlns:p14="http://schemas.microsoft.com/office/powerpoint/2010/main" val="2421499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F327A4D-299D-6841-8249-5E69417BAC2B}" type="datetime1">
              <a:rPr lang="en-US" smtClean="0"/>
              <a:t>8/22/18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17F7C9-E35F-FF43-8935-498B4A941D69}" type="datetime1">
              <a:rPr lang="en-US" smtClean="0"/>
              <a:t>8/22/18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B5B60E-15BF-644A-9113-D7429F7384CD}" type="datetime1">
              <a:rPr lang="en-US" smtClean="0"/>
              <a:t>8/22/18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3A038B-F1D3-6046-9B9B-ADD2D7D33100}" type="datetime1">
              <a:rPr lang="en-US" smtClean="0"/>
              <a:t>8/22/18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99B164-35BB-8244-9D4B-D191156743D7}" type="datetime1">
              <a:rPr lang="en-US" smtClean="0"/>
              <a:t>8/22/18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D00606-6B44-154B-90F4-97AEDE71669E}" type="datetime1">
              <a:rPr lang="en-US" smtClean="0"/>
              <a:t>8/22/18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604616-FC68-EF45-B921-C5DF4647B993}" type="datetime1">
              <a:rPr lang="en-US" smtClean="0"/>
              <a:t>8/22/18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1EE836-0FC0-0D4A-AC50-BCC246673CFC}" type="datetime1">
              <a:rPr lang="en-US" smtClean="0"/>
              <a:t>8/22/18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5F4A7D-8C38-4441-BA10-87C5ACE1E436}" type="datetime1">
              <a:rPr lang="en-US" smtClean="0"/>
              <a:t>8/22/18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98EDF0-AADE-1643-B409-012BB61E65F2}" type="datetime1">
              <a:rPr lang="en-US" smtClean="0"/>
              <a:t>8/22/18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FCA60F-B3E8-0F48-AAC2-FB35EF1DF09A}" type="datetime1">
              <a:rPr lang="en-US" smtClean="0"/>
              <a:t>8/22/18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E00F5-EAC9-2846-8628-F514B58BC09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B33A6C-B34D-4441-AEC9-7A5541CBA078}" type="datetime1">
              <a:rPr lang="en-US" smtClean="0"/>
              <a:t>8/22/18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7E00F5-EAC9-2846-8628-F514B58BC09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amft.org/imis15/AAMFT/Content/Legal_Ethics/Code_of_Ethics.aspx"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counseling.org/resources/aca-code-of-ethics.pdf" TargetMode="Externa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socialworkers.org/LinkClick.aspx?fileticket=ms_ArtLqzeI%3d&amp;portalid=0" TargetMode="Externa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hyperlink" Target="https://sextherapy-online.com/wp-content/uploads/2018/01/AAMFT_Best_Practices_for_Online_MFT.pdf"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aamft.org/iMIS15/AAMFT/Content/courses/courses.aspx" TargetMode="Externa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sextherapy-online.com/wp-content/uploads/2018/02/Proposed-Teletherapy-Guidelines-DRAFT-as-of-09.12.16.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forbes.com/sites/toddessig/2018/07/29/apa-cancels-talkspace-ads-going-forward/#52d55012d1cb"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qz.com/866949/at-online-therapy-apps-employees-may-be-reading-your-session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sextherapy-online.com"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sextherapy-online.co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noAutofit/>
          </a:bodyPr>
          <a:lstStyle/>
          <a:p>
            <a:r>
              <a:rPr lang="en-US" b="1" dirty="0">
                <a:solidFill>
                  <a:srgbClr val="007879"/>
                </a:solidFill>
                <a:latin typeface="Archer Medium" pitchFamily="2" charset="0"/>
              </a:rPr>
              <a:t>Laws, Rules, Regulations, and Ethics of Online Therapy, including Out-of-State Practice, Online Apps/Programs, International Online Therapy</a:t>
            </a:r>
          </a:p>
        </p:txBody>
      </p:sp>
      <p:sp>
        <p:nvSpPr>
          <p:cNvPr id="3" name="Subtitle 2"/>
          <p:cNvSpPr>
            <a:spLocks noGrp="1"/>
          </p:cNvSpPr>
          <p:nvPr>
            <p:ph type="subTitle" idx="1"/>
          </p:nvPr>
        </p:nvSpPr>
        <p:spPr>
          <a:xfrm>
            <a:off x="1371600" y="4135987"/>
            <a:ext cx="6400800" cy="2585488"/>
          </a:xfrm>
        </p:spPr>
        <p:txBody>
          <a:bodyPr>
            <a:normAutofit lnSpcReduction="10000"/>
          </a:bodyPr>
          <a:lstStyle/>
          <a:p>
            <a:r>
              <a:rPr lang="en-US" sz="4000" dirty="0" err="1">
                <a:solidFill>
                  <a:srgbClr val="336699"/>
                </a:solidFill>
                <a:latin typeface="Archer Bold"/>
              </a:rPr>
              <a:t>SexTherapy</a:t>
            </a:r>
            <a:r>
              <a:rPr lang="en-US" sz="4000" dirty="0">
                <a:solidFill>
                  <a:srgbClr val="336699"/>
                </a:solidFill>
                <a:latin typeface="Archer Bold"/>
              </a:rPr>
              <a:t>-Online, PLLC</a:t>
            </a:r>
          </a:p>
          <a:p>
            <a:r>
              <a:rPr lang="en-US" sz="2400" dirty="0">
                <a:solidFill>
                  <a:srgbClr val="339999"/>
                </a:solidFill>
                <a:latin typeface="Archer Bold"/>
              </a:rPr>
              <a:t>Rhiannon Beauregard</a:t>
            </a:r>
          </a:p>
          <a:p>
            <a:r>
              <a:rPr lang="en-US" sz="2400" dirty="0">
                <a:solidFill>
                  <a:srgbClr val="339999"/>
                </a:solidFill>
                <a:latin typeface="Archer Bold"/>
              </a:rPr>
              <a:t>Licensed Marriage and Family Therapist- Supervisor TX#202341</a:t>
            </a:r>
          </a:p>
          <a:p>
            <a:r>
              <a:rPr lang="en-US" sz="2400" dirty="0">
                <a:solidFill>
                  <a:srgbClr val="339999"/>
                </a:solidFill>
                <a:latin typeface="Archer Bold"/>
              </a:rPr>
              <a:t>AASECT Certified Sex Therapist</a:t>
            </a:r>
          </a:p>
          <a:p>
            <a:r>
              <a:rPr lang="en-US" sz="2400" dirty="0">
                <a:solidFill>
                  <a:srgbClr val="339999"/>
                </a:solidFill>
                <a:latin typeface="Archer Bold"/>
              </a:rPr>
              <a:t>Specialist-Problematic Sexual Behavior</a:t>
            </a:r>
          </a:p>
          <a:p>
            <a:endParaRPr lang="en-US" dirty="0"/>
          </a:p>
        </p:txBody>
      </p:sp>
      <p:pic>
        <p:nvPicPr>
          <p:cNvPr id="4" name="Picture 3" descr="Rhiannon logo.jpg"/>
          <p:cNvPicPr>
            <a:picLocks noChangeAspect="1"/>
          </p:cNvPicPr>
          <p:nvPr/>
        </p:nvPicPr>
        <p:blipFill>
          <a:blip r:embed="rId2">
            <a:alphaModFix amt="7000"/>
          </a:blip>
          <a:stretch>
            <a:fillRect/>
          </a:stretch>
        </p:blipFill>
        <p:spPr>
          <a:xfrm>
            <a:off x="1052761" y="-25389"/>
            <a:ext cx="6719639" cy="6883389"/>
          </a:xfrm>
          <a:prstGeom prst="rect">
            <a:avLst/>
          </a:prstGeom>
          <a:noFill/>
          <a:ln>
            <a:noFill/>
          </a:ln>
          <a:effectLst>
            <a:outerShdw blurRad="50800" dist="38100" dir="2700000" algn="tl" rotWithShape="0">
              <a:srgbClr val="000000">
                <a:alpha val="43000"/>
              </a:srgbClr>
            </a:outerShdw>
          </a:effectLst>
        </p:spPr>
      </p:pic>
      <p:sp>
        <p:nvSpPr>
          <p:cNvPr id="5" name="Slide Number Placeholder 4">
            <a:extLst>
              <a:ext uri="{FF2B5EF4-FFF2-40B4-BE49-F238E27FC236}">
                <a16:creationId xmlns:a16="http://schemas.microsoft.com/office/drawing/2014/main" id="{422284B1-6E0A-0D43-8329-4DA8284EDDEA}"/>
              </a:ext>
            </a:extLst>
          </p:cNvPr>
          <p:cNvSpPr>
            <a:spLocks noGrp="1"/>
          </p:cNvSpPr>
          <p:nvPr>
            <p:ph type="sldNum" sz="quarter" idx="12"/>
          </p:nvPr>
        </p:nvSpPr>
        <p:spPr/>
        <p:txBody>
          <a:bodyPr/>
          <a:lstStyle/>
          <a:p>
            <a:fld id="{EF7E00F5-EAC9-2846-8628-F514B58BC095}"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663399"/>
                </a:solidFill>
                <a:latin typeface="Archer Bold"/>
              </a:rPr>
              <a:t>Agenda for Today</a:t>
            </a:r>
          </a:p>
        </p:txBody>
      </p:sp>
      <p:sp>
        <p:nvSpPr>
          <p:cNvPr id="4" name="Content Placeholder 3"/>
          <p:cNvSpPr>
            <a:spLocks noGrp="1"/>
          </p:cNvSpPr>
          <p:nvPr>
            <p:ph idx="1"/>
          </p:nvPr>
        </p:nvSpPr>
        <p:spPr>
          <a:xfrm>
            <a:off x="628650" y="1866901"/>
            <a:ext cx="7886700" cy="3962399"/>
          </a:xfrm>
        </p:spPr>
        <p:txBody>
          <a:bodyPr>
            <a:normAutofit fontScale="70000" lnSpcReduction="20000"/>
          </a:bodyPr>
          <a:lstStyle/>
          <a:p>
            <a:r>
              <a:rPr lang="en-US" sz="2700" dirty="0">
                <a:solidFill>
                  <a:srgbClr val="007879"/>
                </a:solidFill>
                <a:latin typeface="Archer Medium" pitchFamily="2" charset="0"/>
              </a:rPr>
              <a:t>10 am – 10:15 am: Introduction to Presenter and Attendees </a:t>
            </a:r>
            <a:r>
              <a:rPr lang="en-US" sz="2700" b="1" dirty="0">
                <a:solidFill>
                  <a:srgbClr val="007879"/>
                </a:solidFill>
                <a:latin typeface="Archer Medium" pitchFamily="2" charset="0"/>
              </a:rPr>
              <a:t>✔️</a:t>
            </a:r>
            <a:endParaRPr lang="en-US" sz="2700" dirty="0">
              <a:solidFill>
                <a:srgbClr val="007879"/>
              </a:solidFill>
              <a:latin typeface="Archer Medium" pitchFamily="2" charset="0"/>
            </a:endParaRPr>
          </a:p>
          <a:p>
            <a:r>
              <a:rPr lang="en-US" sz="2700" dirty="0">
                <a:solidFill>
                  <a:srgbClr val="007879"/>
                </a:solidFill>
                <a:latin typeface="Archer Medium" pitchFamily="2" charset="0"/>
              </a:rPr>
              <a:t>10:15 am – 11:15 am: Introduction to Online Therapy </a:t>
            </a:r>
            <a:r>
              <a:rPr lang="en-US" sz="2700" b="1" dirty="0">
                <a:solidFill>
                  <a:srgbClr val="007879"/>
                </a:solidFill>
                <a:latin typeface="Archer Medium" pitchFamily="2" charset="0"/>
              </a:rPr>
              <a:t>✔️</a:t>
            </a:r>
            <a:endParaRPr lang="en-US" sz="2700" dirty="0">
              <a:solidFill>
                <a:srgbClr val="007879"/>
              </a:solidFill>
              <a:latin typeface="Archer Medium" pitchFamily="2" charset="0"/>
            </a:endParaRPr>
          </a:p>
          <a:p>
            <a:r>
              <a:rPr lang="en-US" sz="2700" dirty="0">
                <a:solidFill>
                  <a:srgbClr val="007879"/>
                </a:solidFill>
                <a:latin typeface="Archer Medium" pitchFamily="2" charset="0"/>
              </a:rPr>
              <a:t>11:15 am – 11:30 pm: BREAK- Ask questions, use restroom, self-care </a:t>
            </a:r>
            <a:r>
              <a:rPr lang="en-US" sz="2700" b="1" dirty="0">
                <a:solidFill>
                  <a:srgbClr val="007879"/>
                </a:solidFill>
                <a:latin typeface="Archer Medium" pitchFamily="2" charset="0"/>
              </a:rPr>
              <a:t>✔️</a:t>
            </a:r>
            <a:endParaRPr lang="en-US" sz="2700" dirty="0">
              <a:solidFill>
                <a:srgbClr val="007879"/>
              </a:solidFill>
              <a:latin typeface="Archer Medium" pitchFamily="2" charset="0"/>
            </a:endParaRPr>
          </a:p>
          <a:p>
            <a:r>
              <a:rPr lang="en-US" sz="2700" b="1" u="sng" dirty="0">
                <a:solidFill>
                  <a:srgbClr val="007879"/>
                </a:solidFill>
                <a:latin typeface="Archer Medium" pitchFamily="2" charset="0"/>
              </a:rPr>
              <a:t>11:30 pm – 12:30 pm: Laws, Rules, Regulations, and Ethics of Online Therapy, including Out-of-State Practice, Online Apps/Programs, International Online Therapy </a:t>
            </a:r>
          </a:p>
          <a:p>
            <a:r>
              <a:rPr lang="en-US" sz="2700" dirty="0">
                <a:solidFill>
                  <a:srgbClr val="007879"/>
                </a:solidFill>
                <a:latin typeface="Archer Medium" pitchFamily="2" charset="0"/>
              </a:rPr>
              <a:t>12:30 pm – 1 pm LUNCH </a:t>
            </a:r>
          </a:p>
          <a:p>
            <a:r>
              <a:rPr lang="en-US" sz="2700" dirty="0">
                <a:solidFill>
                  <a:srgbClr val="007879"/>
                </a:solidFill>
                <a:latin typeface="Archer Medium" pitchFamily="2" charset="0"/>
              </a:rPr>
              <a:t>1 pm – 2:00 pm: Logistics of Online Therapy: The How </a:t>
            </a:r>
            <a:r>
              <a:rPr lang="en-US" sz="2700" dirty="0" err="1">
                <a:solidFill>
                  <a:srgbClr val="007879"/>
                </a:solidFill>
                <a:latin typeface="Archer Medium" pitchFamily="2" charset="0"/>
              </a:rPr>
              <a:t>To’s</a:t>
            </a:r>
            <a:r>
              <a:rPr lang="en-US" sz="2700" dirty="0">
                <a:solidFill>
                  <a:srgbClr val="007879"/>
                </a:solidFill>
                <a:latin typeface="Archer Medium" pitchFamily="2" charset="0"/>
              </a:rPr>
              <a:t> including HIPAA Compliance </a:t>
            </a:r>
          </a:p>
          <a:p>
            <a:r>
              <a:rPr lang="en-US" sz="2700" dirty="0">
                <a:solidFill>
                  <a:srgbClr val="007879"/>
                </a:solidFill>
                <a:latin typeface="Archer Medium" pitchFamily="2" charset="0"/>
              </a:rPr>
              <a:t>2:00-2:45 pm: Risk Assessment and Crisis Management when Working Online </a:t>
            </a:r>
          </a:p>
          <a:p>
            <a:r>
              <a:rPr lang="en-US" sz="2700" dirty="0">
                <a:solidFill>
                  <a:srgbClr val="007879"/>
                </a:solidFill>
                <a:latin typeface="Archer Medium" pitchFamily="2" charset="0"/>
              </a:rPr>
              <a:t>2:45 – 3:00 pm: BREAK- Ask questions, use restroom, self-care </a:t>
            </a:r>
          </a:p>
          <a:p>
            <a:r>
              <a:rPr lang="en-US" sz="2550" dirty="0">
                <a:solidFill>
                  <a:srgbClr val="007879"/>
                </a:solidFill>
                <a:latin typeface="Archer Medium" pitchFamily="2" charset="0"/>
              </a:rPr>
              <a:t>3:00 pm – 4:00 pm: Advanced Concepts of Online Therapy: Online Therapy as a Model within Itself</a:t>
            </a:r>
          </a:p>
          <a:p>
            <a:endParaRPr lang="en-US" dirty="0"/>
          </a:p>
        </p:txBody>
      </p:sp>
      <p:pic>
        <p:nvPicPr>
          <p:cNvPr id="6" name="Picture 5" descr="Rhiannon logo.jpg"/>
          <p:cNvPicPr>
            <a:picLocks noChangeAspect="1"/>
          </p:cNvPicPr>
          <p:nvPr/>
        </p:nvPicPr>
        <p:blipFill>
          <a:blip r:embed="rId2">
            <a:alphaModFix amt="7000"/>
          </a:blip>
          <a:stretch>
            <a:fillRect/>
          </a:stretch>
        </p:blipFill>
        <p:spPr>
          <a:xfrm>
            <a:off x="2052135" y="666758"/>
            <a:ext cx="5039729" cy="5162542"/>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37068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99"/>
                </a:solidFill>
                <a:latin typeface="Archer Bold"/>
              </a:rPr>
              <a:t>Ethics of Telehealth and </a:t>
            </a:r>
            <a:br>
              <a:rPr lang="en-US" b="1" dirty="0">
                <a:solidFill>
                  <a:srgbClr val="663399"/>
                </a:solidFill>
                <a:latin typeface="Archer Bold"/>
              </a:rPr>
            </a:br>
            <a:r>
              <a:rPr lang="en-US" b="1" dirty="0">
                <a:solidFill>
                  <a:srgbClr val="663399"/>
                </a:solidFill>
                <a:latin typeface="Archer Bold"/>
              </a:rPr>
              <a:t>Online Therapy</a:t>
            </a:r>
          </a:p>
        </p:txBody>
      </p:sp>
      <p:sp>
        <p:nvSpPr>
          <p:cNvPr id="3" name="Content Placeholder 2"/>
          <p:cNvSpPr>
            <a:spLocks noGrp="1"/>
          </p:cNvSpPr>
          <p:nvPr>
            <p:ph idx="1"/>
          </p:nvPr>
        </p:nvSpPr>
        <p:spPr>
          <a:xfrm>
            <a:off x="457200" y="1600200"/>
            <a:ext cx="8229600" cy="5403715"/>
          </a:xfrm>
        </p:spPr>
        <p:txBody>
          <a:bodyPr>
            <a:normAutofit/>
          </a:bodyPr>
          <a:lstStyle/>
          <a:p>
            <a:r>
              <a:rPr lang="en-US" dirty="0">
                <a:solidFill>
                  <a:srgbClr val="339999"/>
                </a:solidFill>
                <a:latin typeface="Archer Book"/>
              </a:rPr>
              <a:t>I approach the ethics of telehealth and online therapy in four ways:</a:t>
            </a:r>
          </a:p>
          <a:p>
            <a:pPr lvl="1"/>
            <a:r>
              <a:rPr lang="en-US" b="1" dirty="0">
                <a:solidFill>
                  <a:srgbClr val="339999"/>
                </a:solidFill>
                <a:latin typeface="Archer Book"/>
              </a:rPr>
              <a:t>LEGAL</a:t>
            </a:r>
          </a:p>
          <a:p>
            <a:pPr lvl="1"/>
            <a:r>
              <a:rPr lang="en-US" b="1" dirty="0">
                <a:solidFill>
                  <a:srgbClr val="339999"/>
                </a:solidFill>
                <a:latin typeface="Archer Book"/>
              </a:rPr>
              <a:t>ETHICAL</a:t>
            </a:r>
          </a:p>
          <a:p>
            <a:pPr lvl="1"/>
            <a:r>
              <a:rPr lang="en-US" b="1" dirty="0">
                <a:solidFill>
                  <a:srgbClr val="339999"/>
                </a:solidFill>
                <a:latin typeface="Archer Book"/>
              </a:rPr>
              <a:t>RISK MANAGEMENT</a:t>
            </a:r>
          </a:p>
          <a:p>
            <a:pPr lvl="1"/>
            <a:r>
              <a:rPr lang="en-US" b="1" dirty="0">
                <a:solidFill>
                  <a:srgbClr val="339999"/>
                </a:solidFill>
                <a:latin typeface="Archer Book"/>
              </a:rPr>
              <a:t>BEST PRACTICES, SCOPE OF PRACTICE, AND QUALITY OF CARE</a:t>
            </a:r>
          </a:p>
          <a:p>
            <a:r>
              <a:rPr lang="en-US" dirty="0">
                <a:solidFill>
                  <a:srgbClr val="339999"/>
                </a:solidFill>
                <a:latin typeface="Archer Book"/>
              </a:rPr>
              <a:t>I believe each of those factors should be weighed EQUALLY and no one take priority over the others.  </a:t>
            </a:r>
          </a:p>
          <a:p>
            <a:endParaRPr lang="en-US" dirty="0">
              <a:solidFill>
                <a:srgbClr val="339999"/>
              </a:solidFill>
              <a:latin typeface="Archer Book"/>
            </a:endParaRPr>
          </a:p>
        </p:txBody>
      </p:sp>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3</a:t>
            </a:fld>
            <a:endParaRPr lang="en-US"/>
          </a:p>
        </p:txBody>
      </p:sp>
      <p:pic>
        <p:nvPicPr>
          <p:cNvPr id="6" name="Picture 5" descr="Rhiannon logo.jpg">
            <a:extLst>
              <a:ext uri="{FF2B5EF4-FFF2-40B4-BE49-F238E27FC236}">
                <a16:creationId xmlns:a16="http://schemas.microsoft.com/office/drawing/2014/main" id="{9267612E-A552-694D-A2B2-E5806649DC5D}"/>
              </a:ext>
            </a:extLst>
          </p:cNvPr>
          <p:cNvPicPr>
            <a:picLocks noChangeAspect="1"/>
          </p:cNvPicPr>
          <p:nvPr/>
        </p:nvPicPr>
        <p:blipFill>
          <a:blip r:embed="rId3">
            <a:alphaModFix amt="7000"/>
          </a:blip>
          <a:stretch>
            <a:fillRect/>
          </a:stretch>
        </p:blipFill>
        <p:spPr>
          <a:xfrm>
            <a:off x="900361" y="-25389"/>
            <a:ext cx="6719639" cy="6883389"/>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64777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663399"/>
                </a:solidFill>
                <a:latin typeface="Archer Bold"/>
              </a:rPr>
              <a:t>Thoughts To Consider</a:t>
            </a:r>
          </a:p>
        </p:txBody>
      </p:sp>
      <p:sp>
        <p:nvSpPr>
          <p:cNvPr id="3" name="Content Placeholder 2"/>
          <p:cNvSpPr>
            <a:spLocks noGrp="1"/>
          </p:cNvSpPr>
          <p:nvPr>
            <p:ph idx="1"/>
          </p:nvPr>
        </p:nvSpPr>
        <p:spPr>
          <a:xfrm>
            <a:off x="457200" y="1600200"/>
            <a:ext cx="8229600" cy="4961927"/>
          </a:xfrm>
        </p:spPr>
        <p:txBody>
          <a:bodyPr>
            <a:normAutofit fontScale="92500" lnSpcReduction="20000"/>
          </a:bodyPr>
          <a:lstStyle/>
          <a:p>
            <a:r>
              <a:rPr lang="en-US" b="1" dirty="0">
                <a:solidFill>
                  <a:srgbClr val="339999"/>
                </a:solidFill>
                <a:latin typeface="Archer Book"/>
              </a:rPr>
              <a:t>Legal Issues</a:t>
            </a:r>
          </a:p>
          <a:p>
            <a:pPr lvl="1"/>
            <a:r>
              <a:rPr lang="en-US" dirty="0">
                <a:solidFill>
                  <a:srgbClr val="339999"/>
                </a:solidFill>
                <a:latin typeface="Archer Book"/>
              </a:rPr>
              <a:t>What do the jurisdictional laws say?</a:t>
            </a:r>
          </a:p>
          <a:p>
            <a:r>
              <a:rPr lang="en-US" b="1" dirty="0">
                <a:solidFill>
                  <a:srgbClr val="339999"/>
                </a:solidFill>
                <a:latin typeface="Archer Book"/>
              </a:rPr>
              <a:t>Ethical Issues</a:t>
            </a:r>
          </a:p>
          <a:p>
            <a:pPr lvl="1"/>
            <a:r>
              <a:rPr lang="en-US" dirty="0">
                <a:solidFill>
                  <a:srgbClr val="339999"/>
                </a:solidFill>
                <a:latin typeface="Archer Book"/>
              </a:rPr>
              <a:t>What do your ethical codes say?</a:t>
            </a:r>
          </a:p>
          <a:p>
            <a:r>
              <a:rPr lang="en-US" b="1" dirty="0">
                <a:solidFill>
                  <a:srgbClr val="339999"/>
                </a:solidFill>
                <a:latin typeface="Archer Book"/>
              </a:rPr>
              <a:t>Risk Management</a:t>
            </a:r>
          </a:p>
          <a:p>
            <a:pPr lvl="1"/>
            <a:r>
              <a:rPr lang="en-US" dirty="0">
                <a:solidFill>
                  <a:srgbClr val="339999"/>
                </a:solidFill>
                <a:latin typeface="Archer Book"/>
              </a:rPr>
              <a:t>What does your insurance company say?</a:t>
            </a:r>
          </a:p>
          <a:p>
            <a:pPr lvl="1"/>
            <a:r>
              <a:rPr lang="en-US" dirty="0">
                <a:solidFill>
                  <a:srgbClr val="339999"/>
                </a:solidFill>
                <a:latin typeface="Archer Book"/>
              </a:rPr>
              <a:t>How do you plan on handling emergency issues?</a:t>
            </a:r>
          </a:p>
          <a:p>
            <a:r>
              <a:rPr lang="en-US" b="1" dirty="0">
                <a:solidFill>
                  <a:srgbClr val="339999"/>
                </a:solidFill>
                <a:latin typeface="Archer Book"/>
              </a:rPr>
              <a:t>Best Practice, Scope of Practice, and Quality of Care</a:t>
            </a:r>
          </a:p>
          <a:p>
            <a:pPr lvl="1"/>
            <a:r>
              <a:rPr lang="en-US" dirty="0">
                <a:solidFill>
                  <a:srgbClr val="339999"/>
                </a:solidFill>
                <a:latin typeface="Archer Book"/>
              </a:rPr>
              <a:t>Is this client appropriate for online sex therapy?</a:t>
            </a:r>
          </a:p>
          <a:p>
            <a:pPr lvl="1"/>
            <a:r>
              <a:rPr lang="en-US" dirty="0">
                <a:solidFill>
                  <a:srgbClr val="339999"/>
                </a:solidFill>
                <a:latin typeface="Archer Book"/>
              </a:rPr>
              <a:t>Can I do my best work online?</a:t>
            </a:r>
            <a:endParaRPr lang="en-US" dirty="0"/>
          </a:p>
        </p:txBody>
      </p:sp>
      <p:pic>
        <p:nvPicPr>
          <p:cNvPr id="4" name="Picture 3" descr="Rhiannon logo.jpg"/>
          <p:cNvPicPr>
            <a:picLocks noChangeAspect="1"/>
          </p:cNvPicPr>
          <p:nvPr/>
        </p:nvPicPr>
        <p:blipFill>
          <a:blip r:embed="rId2">
            <a:alphaModFix amt="7000"/>
          </a:blip>
          <a:stretch>
            <a:fillRect/>
          </a:stretch>
        </p:blipFill>
        <p:spPr>
          <a:xfrm>
            <a:off x="1052761" y="274638"/>
            <a:ext cx="6719639" cy="6883389"/>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0029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07" y="1818719"/>
            <a:ext cx="8159983" cy="2374909"/>
          </a:xfrm>
        </p:spPr>
        <p:txBody>
          <a:bodyPr>
            <a:normAutofit/>
          </a:bodyPr>
          <a:lstStyle/>
          <a:p>
            <a:pPr algn="ctr"/>
            <a:r>
              <a:rPr lang="en-US" sz="6600" dirty="0">
                <a:solidFill>
                  <a:srgbClr val="663399"/>
                </a:solidFill>
                <a:latin typeface="Archer Bold"/>
              </a:rPr>
              <a:t>Laws, Rules, and Regulations</a:t>
            </a:r>
          </a:p>
        </p:txBody>
      </p:sp>
      <p:pic>
        <p:nvPicPr>
          <p:cNvPr id="6" name="Picture 5" descr="Rhiannon logo.jpg"/>
          <p:cNvPicPr>
            <a:picLocks noChangeAspect="1"/>
          </p:cNvPicPr>
          <p:nvPr/>
        </p:nvPicPr>
        <p:blipFill>
          <a:blip r:embed="rId2">
            <a:alphaModFix amt="7000"/>
          </a:blip>
          <a:stretch>
            <a:fillRect/>
          </a:stretch>
        </p:blipFill>
        <p:spPr>
          <a:xfrm>
            <a:off x="1555948" y="161929"/>
            <a:ext cx="6536776" cy="6696071"/>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27474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99"/>
                </a:solidFill>
                <a:latin typeface="Archer Bold"/>
              </a:rPr>
              <a:t>Laws, Rules, and Regulations </a:t>
            </a:r>
            <a:br>
              <a:rPr lang="en-US" b="1" dirty="0">
                <a:solidFill>
                  <a:srgbClr val="663399"/>
                </a:solidFill>
                <a:latin typeface="Archer Bold"/>
              </a:rPr>
            </a:br>
            <a:r>
              <a:rPr lang="en-US" b="1" dirty="0">
                <a:solidFill>
                  <a:srgbClr val="663399"/>
                </a:solidFill>
                <a:latin typeface="Archer Bold"/>
              </a:rPr>
              <a:t>New Hampshire</a:t>
            </a:r>
          </a:p>
        </p:txBody>
      </p:sp>
      <p:pic>
        <p:nvPicPr>
          <p:cNvPr id="7" name="Content Placeholder 6">
            <a:extLst>
              <a:ext uri="{FF2B5EF4-FFF2-40B4-BE49-F238E27FC236}">
                <a16:creationId xmlns:a16="http://schemas.microsoft.com/office/drawing/2014/main" id="{1ACF6CB0-CCF2-E141-903A-68E6061DAD1D}"/>
              </a:ext>
            </a:extLst>
          </p:cNvPr>
          <p:cNvPicPr>
            <a:picLocks noGrp="1" noChangeAspect="1"/>
          </p:cNvPicPr>
          <p:nvPr>
            <p:ph idx="1"/>
          </p:nvPr>
        </p:nvPicPr>
        <p:blipFill>
          <a:blip r:embed="rId3"/>
          <a:stretch>
            <a:fillRect/>
          </a:stretch>
        </p:blipFill>
        <p:spPr>
          <a:xfrm>
            <a:off x="457200" y="1600200"/>
            <a:ext cx="8229600" cy="4913767"/>
          </a:xfrm>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6</a:t>
            </a:fld>
            <a:endParaRPr lang="en-US"/>
          </a:p>
        </p:txBody>
      </p:sp>
      <p:sp>
        <p:nvSpPr>
          <p:cNvPr id="8" name="TextBox 7">
            <a:extLst>
              <a:ext uri="{FF2B5EF4-FFF2-40B4-BE49-F238E27FC236}">
                <a16:creationId xmlns:a16="http://schemas.microsoft.com/office/drawing/2014/main" id="{494388A9-079F-734D-B720-BA8DC25AF66F}"/>
              </a:ext>
            </a:extLst>
          </p:cNvPr>
          <p:cNvSpPr txBox="1"/>
          <p:nvPr/>
        </p:nvSpPr>
        <p:spPr>
          <a:xfrm>
            <a:off x="676275" y="6407150"/>
            <a:ext cx="3676650" cy="523220"/>
          </a:xfrm>
          <a:prstGeom prst="rect">
            <a:avLst/>
          </a:prstGeom>
          <a:noFill/>
        </p:spPr>
        <p:txBody>
          <a:bodyPr wrap="square" rtlCol="0">
            <a:spAutoFit/>
          </a:bodyPr>
          <a:lstStyle/>
          <a:p>
            <a:r>
              <a:rPr lang="en-US" sz="1000" dirty="0">
                <a:solidFill>
                  <a:srgbClr val="007879"/>
                </a:solidFill>
                <a:latin typeface="Archer Medium" pitchFamily="2" charset="0"/>
              </a:rPr>
              <a:t>Obtained from website 08/200/18</a:t>
            </a:r>
          </a:p>
          <a:p>
            <a:endParaRPr lang="en-US" dirty="0"/>
          </a:p>
        </p:txBody>
      </p:sp>
    </p:spTree>
    <p:extLst>
      <p:ext uri="{BB962C8B-B14F-4D97-AF65-F5344CB8AC3E}">
        <p14:creationId xmlns:p14="http://schemas.microsoft.com/office/powerpoint/2010/main" val="4122782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99"/>
                </a:solidFill>
                <a:latin typeface="Archer Bold"/>
              </a:rPr>
              <a:t>Laws, Rules, and Regulations </a:t>
            </a:r>
            <a:br>
              <a:rPr lang="en-US" b="1" dirty="0">
                <a:solidFill>
                  <a:srgbClr val="663399"/>
                </a:solidFill>
                <a:latin typeface="Archer Bold"/>
              </a:rPr>
            </a:br>
            <a:r>
              <a:rPr lang="en-US" b="1" dirty="0">
                <a:solidFill>
                  <a:srgbClr val="663399"/>
                </a:solidFill>
                <a:latin typeface="Archer Bold"/>
              </a:rPr>
              <a:t>Massachusetts</a:t>
            </a:r>
          </a:p>
        </p:txBody>
      </p:sp>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7</a:t>
            </a:fld>
            <a:endParaRPr lang="en-US"/>
          </a:p>
        </p:txBody>
      </p:sp>
      <p:pic>
        <p:nvPicPr>
          <p:cNvPr id="15" name="Content Placeholder 14">
            <a:extLst>
              <a:ext uri="{FF2B5EF4-FFF2-40B4-BE49-F238E27FC236}">
                <a16:creationId xmlns:a16="http://schemas.microsoft.com/office/drawing/2014/main" id="{390688AF-980C-4B49-A6F2-BEA89C6DF126}"/>
              </a:ext>
            </a:extLst>
          </p:cNvPr>
          <p:cNvPicPr>
            <a:picLocks noGrp="1" noChangeAspect="1"/>
          </p:cNvPicPr>
          <p:nvPr>
            <p:ph idx="1"/>
          </p:nvPr>
        </p:nvPicPr>
        <p:blipFill>
          <a:blip r:embed="rId3"/>
          <a:stretch>
            <a:fillRect/>
          </a:stretch>
        </p:blipFill>
        <p:spPr>
          <a:xfrm>
            <a:off x="1697616" y="1600200"/>
            <a:ext cx="5748767" cy="4525963"/>
          </a:xfrm>
        </p:spPr>
      </p:pic>
    </p:spTree>
    <p:extLst>
      <p:ext uri="{BB962C8B-B14F-4D97-AF65-F5344CB8AC3E}">
        <p14:creationId xmlns:p14="http://schemas.microsoft.com/office/powerpoint/2010/main" val="3884378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99"/>
                </a:solidFill>
                <a:latin typeface="Archer Bold"/>
              </a:rPr>
              <a:t>Laws, Rules, and Regulations </a:t>
            </a:r>
            <a:br>
              <a:rPr lang="en-US" b="1" dirty="0">
                <a:solidFill>
                  <a:srgbClr val="663399"/>
                </a:solidFill>
                <a:latin typeface="Archer Bold"/>
              </a:rPr>
            </a:br>
            <a:r>
              <a:rPr lang="en-US" b="1" dirty="0">
                <a:solidFill>
                  <a:srgbClr val="663399"/>
                </a:solidFill>
                <a:latin typeface="Archer Bold"/>
              </a:rPr>
              <a:t>Massachusetts</a:t>
            </a:r>
          </a:p>
        </p:txBody>
      </p:sp>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8</a:t>
            </a:fld>
            <a:endParaRPr lang="en-US"/>
          </a:p>
        </p:txBody>
      </p:sp>
      <p:pic>
        <p:nvPicPr>
          <p:cNvPr id="7" name="Content Placeholder 6">
            <a:extLst>
              <a:ext uri="{FF2B5EF4-FFF2-40B4-BE49-F238E27FC236}">
                <a16:creationId xmlns:a16="http://schemas.microsoft.com/office/drawing/2014/main" id="{991FEFAE-0377-BB42-9ADB-08341FDA66F8}"/>
              </a:ext>
            </a:extLst>
          </p:cNvPr>
          <p:cNvPicPr>
            <a:picLocks noGrp="1" noChangeAspect="1"/>
          </p:cNvPicPr>
          <p:nvPr>
            <p:ph idx="1"/>
          </p:nvPr>
        </p:nvPicPr>
        <p:blipFill>
          <a:blip r:embed="rId3"/>
          <a:stretch>
            <a:fillRect/>
          </a:stretch>
        </p:blipFill>
        <p:spPr>
          <a:xfrm>
            <a:off x="1980142" y="1600200"/>
            <a:ext cx="5183715" cy="4525963"/>
          </a:xfrm>
        </p:spPr>
      </p:pic>
    </p:spTree>
    <p:extLst>
      <p:ext uri="{BB962C8B-B14F-4D97-AF65-F5344CB8AC3E}">
        <p14:creationId xmlns:p14="http://schemas.microsoft.com/office/powerpoint/2010/main" val="2120519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99"/>
                </a:solidFill>
                <a:latin typeface="Archer Bold"/>
              </a:rPr>
              <a:t>Laws, Rules, and Regulations </a:t>
            </a:r>
            <a:br>
              <a:rPr lang="en-US" b="1" dirty="0">
                <a:solidFill>
                  <a:srgbClr val="663399"/>
                </a:solidFill>
                <a:latin typeface="Archer Bold"/>
              </a:rPr>
            </a:br>
            <a:r>
              <a:rPr lang="en-US" b="1" dirty="0">
                <a:solidFill>
                  <a:srgbClr val="663399"/>
                </a:solidFill>
                <a:latin typeface="Archer Bold"/>
              </a:rPr>
              <a:t>Massachusetts</a:t>
            </a:r>
          </a:p>
        </p:txBody>
      </p:sp>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9</a:t>
            </a:fld>
            <a:endParaRPr lang="en-US"/>
          </a:p>
        </p:txBody>
      </p:sp>
      <p:pic>
        <p:nvPicPr>
          <p:cNvPr id="7" name="Content Placeholder 6">
            <a:extLst>
              <a:ext uri="{FF2B5EF4-FFF2-40B4-BE49-F238E27FC236}">
                <a16:creationId xmlns:a16="http://schemas.microsoft.com/office/drawing/2014/main" id="{24F2173E-B446-C944-B243-66EC3765F076}"/>
              </a:ext>
            </a:extLst>
          </p:cNvPr>
          <p:cNvPicPr>
            <a:picLocks noGrp="1" noChangeAspect="1"/>
          </p:cNvPicPr>
          <p:nvPr>
            <p:ph idx="1"/>
          </p:nvPr>
        </p:nvPicPr>
        <p:blipFill>
          <a:blip r:embed="rId3"/>
          <a:stretch>
            <a:fillRect/>
          </a:stretch>
        </p:blipFill>
        <p:spPr>
          <a:xfrm>
            <a:off x="1966849" y="1600200"/>
            <a:ext cx="5210301" cy="4525963"/>
          </a:xfrm>
        </p:spPr>
      </p:pic>
    </p:spTree>
    <p:extLst>
      <p:ext uri="{BB962C8B-B14F-4D97-AF65-F5344CB8AC3E}">
        <p14:creationId xmlns:p14="http://schemas.microsoft.com/office/powerpoint/2010/main" val="2398425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99"/>
                </a:solidFill>
                <a:latin typeface="Archer Bold"/>
              </a:rPr>
              <a:t>Laws, Rules, and Regulations </a:t>
            </a:r>
            <a:br>
              <a:rPr lang="en-US" b="1" dirty="0">
                <a:solidFill>
                  <a:srgbClr val="663399"/>
                </a:solidFill>
                <a:latin typeface="Archer Bold"/>
              </a:rPr>
            </a:br>
            <a:r>
              <a:rPr lang="en-US" b="1" dirty="0">
                <a:solidFill>
                  <a:srgbClr val="663399"/>
                </a:solidFill>
                <a:latin typeface="Archer Bold"/>
              </a:rPr>
              <a:t>Massachusetts</a:t>
            </a:r>
          </a:p>
        </p:txBody>
      </p:sp>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10</a:t>
            </a:fld>
            <a:endParaRPr lang="en-US"/>
          </a:p>
        </p:txBody>
      </p:sp>
      <p:pic>
        <p:nvPicPr>
          <p:cNvPr id="8" name="Content Placeholder 7">
            <a:extLst>
              <a:ext uri="{FF2B5EF4-FFF2-40B4-BE49-F238E27FC236}">
                <a16:creationId xmlns:a16="http://schemas.microsoft.com/office/drawing/2014/main" id="{ED02D99B-ABFD-894D-8C9A-7FFA3713B490}"/>
              </a:ext>
            </a:extLst>
          </p:cNvPr>
          <p:cNvPicPr>
            <a:picLocks noGrp="1" noChangeAspect="1"/>
          </p:cNvPicPr>
          <p:nvPr>
            <p:ph idx="1"/>
          </p:nvPr>
        </p:nvPicPr>
        <p:blipFill>
          <a:blip r:embed="rId3"/>
          <a:stretch>
            <a:fillRect/>
          </a:stretch>
        </p:blipFill>
        <p:spPr>
          <a:xfrm>
            <a:off x="812800" y="2834481"/>
            <a:ext cx="7518400" cy="2057400"/>
          </a:xfrm>
        </p:spPr>
      </p:pic>
    </p:spTree>
    <p:extLst>
      <p:ext uri="{BB962C8B-B14F-4D97-AF65-F5344CB8AC3E}">
        <p14:creationId xmlns:p14="http://schemas.microsoft.com/office/powerpoint/2010/main" val="391031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99"/>
                </a:solidFill>
                <a:latin typeface="Archer Bold"/>
              </a:rPr>
              <a:t>Laws, Rules, and Regulations </a:t>
            </a:r>
            <a:br>
              <a:rPr lang="en-US" b="1" dirty="0">
                <a:solidFill>
                  <a:srgbClr val="663399"/>
                </a:solidFill>
                <a:latin typeface="Archer Bold"/>
              </a:rPr>
            </a:br>
            <a:r>
              <a:rPr lang="en-US" b="1" dirty="0">
                <a:solidFill>
                  <a:srgbClr val="663399"/>
                </a:solidFill>
                <a:latin typeface="Archer Bold"/>
              </a:rPr>
              <a:t>Maine</a:t>
            </a:r>
          </a:p>
        </p:txBody>
      </p:sp>
      <p:pic>
        <p:nvPicPr>
          <p:cNvPr id="4" name="Content Placeholder 3">
            <a:extLst>
              <a:ext uri="{FF2B5EF4-FFF2-40B4-BE49-F238E27FC236}">
                <a16:creationId xmlns:a16="http://schemas.microsoft.com/office/drawing/2014/main" id="{EA8CF09F-0937-D141-A0C2-AAB497CEA870}"/>
              </a:ext>
            </a:extLst>
          </p:cNvPr>
          <p:cNvPicPr>
            <a:picLocks noGrp="1" noChangeAspect="1"/>
          </p:cNvPicPr>
          <p:nvPr>
            <p:ph idx="1"/>
          </p:nvPr>
        </p:nvPicPr>
        <p:blipFill>
          <a:blip r:embed="rId3"/>
          <a:stretch>
            <a:fillRect/>
          </a:stretch>
        </p:blipFill>
        <p:spPr>
          <a:xfrm>
            <a:off x="457200" y="1998828"/>
            <a:ext cx="8229600" cy="2169382"/>
          </a:xfrm>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11</a:t>
            </a:fld>
            <a:endParaRPr lang="en-US"/>
          </a:p>
        </p:txBody>
      </p:sp>
    </p:spTree>
    <p:extLst>
      <p:ext uri="{BB962C8B-B14F-4D97-AF65-F5344CB8AC3E}">
        <p14:creationId xmlns:p14="http://schemas.microsoft.com/office/powerpoint/2010/main" val="3984622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7B607C2F-9398-EA49-846D-A42E1769EA03}"/>
              </a:ext>
            </a:extLst>
          </p:cNvPr>
          <p:cNvPicPr>
            <a:picLocks noGrp="1" noChangeAspect="1"/>
          </p:cNvPicPr>
          <p:nvPr>
            <p:ph idx="1"/>
          </p:nvPr>
        </p:nvPicPr>
        <p:blipFill>
          <a:blip r:embed="rId2"/>
          <a:stretch>
            <a:fillRect/>
          </a:stretch>
        </p:blipFill>
        <p:spPr>
          <a:xfrm>
            <a:off x="1810604" y="1624013"/>
            <a:ext cx="5245932" cy="5097462"/>
          </a:xfrm>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12</a:t>
            </a:fld>
            <a:endParaRPr lang="en-US"/>
          </a:p>
        </p:txBody>
      </p:sp>
      <p:sp>
        <p:nvSpPr>
          <p:cNvPr id="8" name="Title 1">
            <a:extLst>
              <a:ext uri="{FF2B5EF4-FFF2-40B4-BE49-F238E27FC236}">
                <a16:creationId xmlns:a16="http://schemas.microsoft.com/office/drawing/2014/main" id="{20C97C04-59D4-7E4A-91D9-88F90833E198}"/>
              </a:ext>
            </a:extLst>
          </p:cNvPr>
          <p:cNvSpPr txBox="1">
            <a:spLocks/>
          </p:cNvSpPr>
          <p:nvPr/>
        </p:nvSpPr>
        <p:spPr>
          <a:xfrm>
            <a:off x="457199" y="377825"/>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006666"/>
                </a:solidFill>
                <a:latin typeface="Archer Medium" pitchFamily="2" charset="0"/>
                <a:hlinkClick r:id="rId3"/>
              </a:rPr>
              <a:t>American Association of Marriage and Family Therapy (AAMFT) Code of Ethics</a:t>
            </a:r>
            <a:br>
              <a:rPr lang="en-US" sz="2400" b="1" dirty="0">
                <a:solidFill>
                  <a:srgbClr val="006666"/>
                </a:solidFill>
                <a:latin typeface="Archer Medium" pitchFamily="2" charset="0"/>
              </a:rPr>
            </a:br>
            <a:r>
              <a:rPr lang="en-US" sz="2400" b="1" dirty="0">
                <a:solidFill>
                  <a:srgbClr val="006666"/>
                </a:solidFill>
                <a:latin typeface="Archer Medium" pitchFamily="2" charset="0"/>
              </a:rPr>
              <a:t>– Standard VI Technology Assisted Professional Services</a:t>
            </a:r>
          </a:p>
        </p:txBody>
      </p:sp>
    </p:spTree>
    <p:extLst>
      <p:ext uri="{BB962C8B-B14F-4D97-AF65-F5344CB8AC3E}">
        <p14:creationId xmlns:p14="http://schemas.microsoft.com/office/powerpoint/2010/main" val="19160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F47A0F4-FE46-5247-9D44-4ECA40D06876}"/>
              </a:ext>
            </a:extLst>
          </p:cNvPr>
          <p:cNvSpPr>
            <a:spLocks noGrp="1"/>
          </p:cNvSpPr>
          <p:nvPr>
            <p:ph type="title"/>
          </p:nvPr>
        </p:nvSpPr>
        <p:spPr>
          <a:xfrm>
            <a:off x="457200" y="0"/>
            <a:ext cx="8229600" cy="1387366"/>
          </a:xfrm>
        </p:spPr>
        <p:txBody>
          <a:bodyPr>
            <a:normAutofit/>
          </a:bodyPr>
          <a:lstStyle/>
          <a:p>
            <a:r>
              <a:rPr lang="en-US" sz="2400" b="1" dirty="0">
                <a:solidFill>
                  <a:schemeClr val="tx2"/>
                </a:solidFill>
                <a:latin typeface="Archer Medium" pitchFamily="2" charset="0"/>
                <a:hlinkClick r:id="rId2">
                  <a:extLst>
                    <a:ext uri="{A12FA001-AC4F-418D-AE19-62706E023703}">
                      <ahyp:hlinkClr xmlns:ahyp="http://schemas.microsoft.com/office/drawing/2018/hyperlinkcolor" val="tx"/>
                    </a:ext>
                  </a:extLst>
                </a:hlinkClick>
              </a:rPr>
              <a:t>American Counseling Association Code of Ethics </a:t>
            </a:r>
            <a:br>
              <a:rPr lang="en-US" sz="2400" b="1" dirty="0">
                <a:solidFill>
                  <a:srgbClr val="007879"/>
                </a:solidFill>
                <a:latin typeface="Archer Medium" pitchFamily="2" charset="0"/>
              </a:rPr>
            </a:br>
            <a:r>
              <a:rPr lang="en-US" sz="2400" b="1" dirty="0">
                <a:solidFill>
                  <a:srgbClr val="007879"/>
                </a:solidFill>
                <a:latin typeface="Archer Medium" pitchFamily="2" charset="0"/>
              </a:rPr>
              <a:t>– </a:t>
            </a:r>
            <a:r>
              <a:rPr lang="en-US" sz="2400" dirty="0">
                <a:solidFill>
                  <a:srgbClr val="007879"/>
                </a:solidFill>
              </a:rPr>
              <a:t>Section H Distance Counseling, Technology, and Social Media</a:t>
            </a:r>
          </a:p>
        </p:txBody>
      </p:sp>
      <p:pic>
        <p:nvPicPr>
          <p:cNvPr id="6" name="Content Placeholder 5">
            <a:extLst>
              <a:ext uri="{FF2B5EF4-FFF2-40B4-BE49-F238E27FC236}">
                <a16:creationId xmlns:a16="http://schemas.microsoft.com/office/drawing/2014/main" id="{C6D54D04-B554-1841-97EE-15FC20B2F449}"/>
              </a:ext>
            </a:extLst>
          </p:cNvPr>
          <p:cNvPicPr>
            <a:picLocks noGrp="1" noChangeAspect="1"/>
          </p:cNvPicPr>
          <p:nvPr>
            <p:ph sz="half" idx="1"/>
          </p:nvPr>
        </p:nvPicPr>
        <p:blipFill>
          <a:blip r:embed="rId3"/>
          <a:stretch>
            <a:fillRect/>
          </a:stretch>
        </p:blipFill>
        <p:spPr>
          <a:xfrm>
            <a:off x="457200" y="1387367"/>
            <a:ext cx="3925614" cy="5151546"/>
          </a:xfrm>
        </p:spPr>
      </p:pic>
      <p:pic>
        <p:nvPicPr>
          <p:cNvPr id="12" name="Content Placeholder 11">
            <a:extLst>
              <a:ext uri="{FF2B5EF4-FFF2-40B4-BE49-F238E27FC236}">
                <a16:creationId xmlns:a16="http://schemas.microsoft.com/office/drawing/2014/main" id="{E88FB1A9-0E73-0946-990D-107E3DFC2E57}"/>
              </a:ext>
            </a:extLst>
          </p:cNvPr>
          <p:cNvPicPr>
            <a:picLocks noGrp="1" noChangeAspect="1"/>
          </p:cNvPicPr>
          <p:nvPr>
            <p:ph sz="half" idx="2"/>
          </p:nvPr>
        </p:nvPicPr>
        <p:blipFill>
          <a:blip r:embed="rId4"/>
          <a:stretch>
            <a:fillRect/>
          </a:stretch>
        </p:blipFill>
        <p:spPr>
          <a:xfrm>
            <a:off x="4603531" y="1387366"/>
            <a:ext cx="4083269" cy="5151545"/>
          </a:xfrm>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13</a:t>
            </a:fld>
            <a:endParaRPr lang="en-US"/>
          </a:p>
        </p:txBody>
      </p:sp>
    </p:spTree>
    <p:extLst>
      <p:ext uri="{BB962C8B-B14F-4D97-AF65-F5344CB8AC3E}">
        <p14:creationId xmlns:p14="http://schemas.microsoft.com/office/powerpoint/2010/main" val="1366180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2B29-5976-784F-A9E1-5F511817E455}"/>
              </a:ext>
            </a:extLst>
          </p:cNvPr>
          <p:cNvSpPr>
            <a:spLocks noGrp="1"/>
          </p:cNvSpPr>
          <p:nvPr>
            <p:ph type="title"/>
          </p:nvPr>
        </p:nvSpPr>
        <p:spPr/>
        <p:txBody>
          <a:bodyPr>
            <a:normAutofit/>
          </a:bodyPr>
          <a:lstStyle/>
          <a:p>
            <a:r>
              <a:rPr lang="en-US" sz="2400" dirty="0">
                <a:solidFill>
                  <a:schemeClr val="tx2"/>
                </a:solidFill>
                <a:latin typeface="Archer Medium" pitchFamily="2" charset="0"/>
                <a:hlinkClick r:id="rId2">
                  <a:extLst>
                    <a:ext uri="{A12FA001-AC4F-418D-AE19-62706E023703}">
                      <ahyp:hlinkClr xmlns:ahyp="http://schemas.microsoft.com/office/drawing/2018/hyperlinkcolor" val="tx"/>
                    </a:ext>
                  </a:extLst>
                </a:hlinkClick>
              </a:rPr>
              <a:t>National Association of Social Work Code of Ethics</a:t>
            </a:r>
            <a:endParaRPr lang="en-US" sz="2400" dirty="0">
              <a:solidFill>
                <a:schemeClr val="tx2"/>
              </a:solidFill>
              <a:latin typeface="Archer Medium" pitchFamily="2" charset="0"/>
            </a:endParaRPr>
          </a:p>
        </p:txBody>
      </p:sp>
      <p:pic>
        <p:nvPicPr>
          <p:cNvPr id="7" name="Content Placeholder 6">
            <a:extLst>
              <a:ext uri="{FF2B5EF4-FFF2-40B4-BE49-F238E27FC236}">
                <a16:creationId xmlns:a16="http://schemas.microsoft.com/office/drawing/2014/main" id="{F8FE3654-27E8-C143-A800-6BC65E958D96}"/>
              </a:ext>
            </a:extLst>
          </p:cNvPr>
          <p:cNvPicPr>
            <a:picLocks noGrp="1" noChangeAspect="1"/>
          </p:cNvPicPr>
          <p:nvPr>
            <p:ph sz="half" idx="1"/>
          </p:nvPr>
        </p:nvPicPr>
        <p:blipFill>
          <a:blip r:embed="rId3"/>
          <a:stretch>
            <a:fillRect/>
          </a:stretch>
        </p:blipFill>
        <p:spPr>
          <a:xfrm>
            <a:off x="457200" y="1645522"/>
            <a:ext cx="4038600" cy="4435319"/>
          </a:xfrm>
        </p:spPr>
      </p:pic>
      <p:pic>
        <p:nvPicPr>
          <p:cNvPr id="9" name="Content Placeholder 8">
            <a:extLst>
              <a:ext uri="{FF2B5EF4-FFF2-40B4-BE49-F238E27FC236}">
                <a16:creationId xmlns:a16="http://schemas.microsoft.com/office/drawing/2014/main" id="{BE119E86-DD04-984B-9AE8-9EAFCBDB7A61}"/>
              </a:ext>
            </a:extLst>
          </p:cNvPr>
          <p:cNvPicPr>
            <a:picLocks noGrp="1" noChangeAspect="1"/>
          </p:cNvPicPr>
          <p:nvPr>
            <p:ph sz="half" idx="2"/>
          </p:nvPr>
        </p:nvPicPr>
        <p:blipFill>
          <a:blip r:embed="rId4"/>
          <a:stretch>
            <a:fillRect/>
          </a:stretch>
        </p:blipFill>
        <p:spPr>
          <a:xfrm>
            <a:off x="4693986" y="1645522"/>
            <a:ext cx="3992814" cy="3465461"/>
          </a:xfrm>
        </p:spPr>
      </p:pic>
      <p:sp>
        <p:nvSpPr>
          <p:cNvPr id="5" name="Slide Number Placeholder 4">
            <a:extLst>
              <a:ext uri="{FF2B5EF4-FFF2-40B4-BE49-F238E27FC236}">
                <a16:creationId xmlns:a16="http://schemas.microsoft.com/office/drawing/2014/main" id="{F8A1396A-654F-224F-87AF-4E87E2AD319D}"/>
              </a:ext>
            </a:extLst>
          </p:cNvPr>
          <p:cNvSpPr>
            <a:spLocks noGrp="1"/>
          </p:cNvSpPr>
          <p:nvPr>
            <p:ph type="sldNum" sz="quarter" idx="12"/>
          </p:nvPr>
        </p:nvSpPr>
        <p:spPr/>
        <p:txBody>
          <a:bodyPr/>
          <a:lstStyle/>
          <a:p>
            <a:fld id="{EF7E00F5-EAC9-2846-8628-F514B58BC095}" type="slidenum">
              <a:rPr lang="en-US" smtClean="0"/>
              <a:t>14</a:t>
            </a:fld>
            <a:endParaRPr lang="en-US"/>
          </a:p>
        </p:txBody>
      </p:sp>
    </p:spTree>
    <p:extLst>
      <p:ext uri="{BB962C8B-B14F-4D97-AF65-F5344CB8AC3E}">
        <p14:creationId xmlns:p14="http://schemas.microsoft.com/office/powerpoint/2010/main" val="2330405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04C51970-722D-3148-B6A0-B0E25774C555}"/>
              </a:ext>
            </a:extLst>
          </p:cNvPr>
          <p:cNvPicPr>
            <a:picLocks noGrp="1" noChangeAspect="1"/>
          </p:cNvPicPr>
          <p:nvPr>
            <p:ph idx="1"/>
          </p:nvPr>
        </p:nvPicPr>
        <p:blipFill>
          <a:blip r:embed="rId2"/>
          <a:stretch>
            <a:fillRect/>
          </a:stretch>
        </p:blipFill>
        <p:spPr>
          <a:xfrm>
            <a:off x="1289434" y="1624013"/>
            <a:ext cx="6565131" cy="4525962"/>
          </a:xfrm>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15</a:t>
            </a:fld>
            <a:endParaRPr lang="en-US"/>
          </a:p>
        </p:txBody>
      </p:sp>
      <p:sp>
        <p:nvSpPr>
          <p:cNvPr id="11" name="Title 1">
            <a:extLst>
              <a:ext uri="{FF2B5EF4-FFF2-40B4-BE49-F238E27FC236}">
                <a16:creationId xmlns:a16="http://schemas.microsoft.com/office/drawing/2014/main" id="{B28D6022-9BF5-B24B-9048-CA44720C8307}"/>
              </a:ext>
            </a:extLst>
          </p:cNvPr>
          <p:cNvSpPr txBox="1">
            <a:spLocks/>
          </p:cNvSpPr>
          <p:nvPr/>
        </p:nvSpPr>
        <p:spPr>
          <a:xfrm>
            <a:off x="457199" y="615960"/>
            <a:ext cx="8229600" cy="1143000"/>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100" b="1" dirty="0">
                <a:solidFill>
                  <a:srgbClr val="006666"/>
                </a:solidFill>
                <a:latin typeface="Archer Medium" pitchFamily="2" charset="0"/>
                <a:hlinkClick r:id="rId3"/>
              </a:rPr>
              <a:t>AAMFT Best Practices in the Online Practice of Couple and Family Therapy</a:t>
            </a:r>
            <a:endParaRPr lang="en-US" sz="5100" b="1" dirty="0">
              <a:solidFill>
                <a:srgbClr val="006666"/>
              </a:solidFill>
              <a:latin typeface="Archer Medium" pitchFamily="2" charset="0"/>
            </a:endParaRPr>
          </a:p>
          <a:p>
            <a:br>
              <a:rPr lang="en-US" dirty="0"/>
            </a:br>
            <a:endParaRPr lang="en-US" sz="3200" b="1" dirty="0">
              <a:solidFill>
                <a:srgbClr val="663399"/>
              </a:solidFill>
              <a:latin typeface="Archer Bold"/>
            </a:endParaRPr>
          </a:p>
        </p:txBody>
      </p:sp>
      <p:pic>
        <p:nvPicPr>
          <p:cNvPr id="14" name="Picture 13" descr="Rhiannon logo.jpg">
            <a:extLst>
              <a:ext uri="{FF2B5EF4-FFF2-40B4-BE49-F238E27FC236}">
                <a16:creationId xmlns:a16="http://schemas.microsoft.com/office/drawing/2014/main" id="{CB315D1C-2172-0C43-90ED-7A68C332CAF2}"/>
              </a:ext>
            </a:extLst>
          </p:cNvPr>
          <p:cNvPicPr>
            <a:picLocks noChangeAspect="1"/>
          </p:cNvPicPr>
          <p:nvPr/>
        </p:nvPicPr>
        <p:blipFill>
          <a:blip r:embed="rId4">
            <a:alphaModFix amt="7000"/>
          </a:blip>
          <a:stretch>
            <a:fillRect/>
          </a:stretch>
        </p:blipFill>
        <p:spPr>
          <a:xfrm>
            <a:off x="1134926" y="274638"/>
            <a:ext cx="6719639" cy="6883389"/>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32720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16</a:t>
            </a:fld>
            <a:endParaRPr lang="en-US"/>
          </a:p>
        </p:txBody>
      </p:sp>
      <p:sp>
        <p:nvSpPr>
          <p:cNvPr id="11" name="Title 1">
            <a:extLst>
              <a:ext uri="{FF2B5EF4-FFF2-40B4-BE49-F238E27FC236}">
                <a16:creationId xmlns:a16="http://schemas.microsoft.com/office/drawing/2014/main" id="{B28D6022-9BF5-B24B-9048-CA44720C8307}"/>
              </a:ext>
            </a:extLst>
          </p:cNvPr>
          <p:cNvSpPr txBox="1">
            <a:spLocks/>
          </p:cNvSpPr>
          <p:nvPr/>
        </p:nvSpPr>
        <p:spPr>
          <a:xfrm>
            <a:off x="457199" y="615960"/>
            <a:ext cx="8229600" cy="1143000"/>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100" b="1" dirty="0">
                <a:solidFill>
                  <a:srgbClr val="006666"/>
                </a:solidFill>
                <a:latin typeface="Archer Medium" pitchFamily="2" charset="0"/>
                <a:hlinkClick r:id="rId2"/>
              </a:rPr>
              <a:t>AAMFT Best Practices in the Online Practice of Family Therapy Online Webinar</a:t>
            </a:r>
            <a:endParaRPr lang="en-US" sz="5100" b="1" dirty="0">
              <a:solidFill>
                <a:srgbClr val="006666"/>
              </a:solidFill>
              <a:latin typeface="Archer Medium" pitchFamily="2" charset="0"/>
            </a:endParaRPr>
          </a:p>
          <a:p>
            <a:br>
              <a:rPr lang="en-US" dirty="0"/>
            </a:br>
            <a:endParaRPr lang="en-US" sz="3200" b="1" dirty="0">
              <a:solidFill>
                <a:srgbClr val="663399"/>
              </a:solidFill>
              <a:latin typeface="Archer Bold"/>
            </a:endParaRPr>
          </a:p>
        </p:txBody>
      </p:sp>
      <p:pic>
        <p:nvPicPr>
          <p:cNvPr id="14" name="Picture 13" descr="Rhiannon logo.jpg">
            <a:extLst>
              <a:ext uri="{FF2B5EF4-FFF2-40B4-BE49-F238E27FC236}">
                <a16:creationId xmlns:a16="http://schemas.microsoft.com/office/drawing/2014/main" id="{CB315D1C-2172-0C43-90ED-7A68C332CAF2}"/>
              </a:ext>
            </a:extLst>
          </p:cNvPr>
          <p:cNvPicPr>
            <a:picLocks noChangeAspect="1"/>
          </p:cNvPicPr>
          <p:nvPr/>
        </p:nvPicPr>
        <p:blipFill>
          <a:blip r:embed="rId3">
            <a:alphaModFix amt="7000"/>
          </a:blip>
          <a:stretch>
            <a:fillRect/>
          </a:stretch>
        </p:blipFill>
        <p:spPr>
          <a:xfrm>
            <a:off x="1388604" y="102087"/>
            <a:ext cx="6719639" cy="6883389"/>
          </a:xfrm>
          <a:prstGeom prst="rect">
            <a:avLst/>
          </a:prstGeom>
          <a:noFill/>
          <a:ln>
            <a:noFill/>
          </a:ln>
          <a:effectLst>
            <a:outerShdw blurRad="50800" dist="38100" dir="2700000" algn="tl" rotWithShape="0">
              <a:srgbClr val="000000">
                <a:alpha val="43000"/>
              </a:srgbClr>
            </a:outerShdw>
          </a:effectLst>
        </p:spPr>
      </p:pic>
      <p:pic>
        <p:nvPicPr>
          <p:cNvPr id="6" name="Content Placeholder 5">
            <a:extLst>
              <a:ext uri="{FF2B5EF4-FFF2-40B4-BE49-F238E27FC236}">
                <a16:creationId xmlns:a16="http://schemas.microsoft.com/office/drawing/2014/main" id="{757DC4A9-1919-354C-AFCA-0ACB6EFCA77C}"/>
              </a:ext>
            </a:extLst>
          </p:cNvPr>
          <p:cNvPicPr>
            <a:picLocks noGrp="1" noChangeAspect="1"/>
          </p:cNvPicPr>
          <p:nvPr>
            <p:ph idx="1"/>
          </p:nvPr>
        </p:nvPicPr>
        <p:blipFill>
          <a:blip r:embed="rId4"/>
          <a:stretch>
            <a:fillRect/>
          </a:stretch>
        </p:blipFill>
        <p:spPr>
          <a:xfrm>
            <a:off x="352849" y="2198451"/>
            <a:ext cx="8791151" cy="2690662"/>
          </a:xfrm>
        </p:spPr>
      </p:pic>
    </p:spTree>
    <p:extLst>
      <p:ext uri="{BB962C8B-B14F-4D97-AF65-F5344CB8AC3E}">
        <p14:creationId xmlns:p14="http://schemas.microsoft.com/office/powerpoint/2010/main" val="2935473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17</a:t>
            </a:fld>
            <a:endParaRPr lang="en-US"/>
          </a:p>
        </p:txBody>
      </p:sp>
      <p:sp>
        <p:nvSpPr>
          <p:cNvPr id="11" name="Title 1">
            <a:extLst>
              <a:ext uri="{FF2B5EF4-FFF2-40B4-BE49-F238E27FC236}">
                <a16:creationId xmlns:a16="http://schemas.microsoft.com/office/drawing/2014/main" id="{B28D6022-9BF5-B24B-9048-CA44720C8307}"/>
              </a:ext>
            </a:extLst>
          </p:cNvPr>
          <p:cNvSpPr txBox="1">
            <a:spLocks/>
          </p:cNvSpPr>
          <p:nvPr/>
        </p:nvSpPr>
        <p:spPr>
          <a:xfrm>
            <a:off x="457199" y="615960"/>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latin typeface="Archer Medium" pitchFamily="2" charset="0"/>
                <a:hlinkClick r:id="rId2"/>
              </a:rPr>
              <a:t>Association of Marital and Family Therapy Regulatory Boards Teletherapy Guidelines</a:t>
            </a:r>
            <a:endParaRPr lang="en-US" sz="2400" b="1" dirty="0">
              <a:solidFill>
                <a:srgbClr val="663399"/>
              </a:solidFill>
              <a:latin typeface="Archer Medium" pitchFamily="2" charset="0"/>
            </a:endParaRPr>
          </a:p>
        </p:txBody>
      </p:sp>
      <p:pic>
        <p:nvPicPr>
          <p:cNvPr id="7" name="Content Placeholder 6">
            <a:extLst>
              <a:ext uri="{FF2B5EF4-FFF2-40B4-BE49-F238E27FC236}">
                <a16:creationId xmlns:a16="http://schemas.microsoft.com/office/drawing/2014/main" id="{07371B38-A8FB-6D48-9F37-B164E58C42D1}"/>
              </a:ext>
            </a:extLst>
          </p:cNvPr>
          <p:cNvPicPr>
            <a:picLocks noGrp="1" noChangeAspect="1"/>
          </p:cNvPicPr>
          <p:nvPr>
            <p:ph idx="1"/>
          </p:nvPr>
        </p:nvPicPr>
        <p:blipFill>
          <a:blip r:embed="rId3"/>
          <a:stretch>
            <a:fillRect/>
          </a:stretch>
        </p:blipFill>
        <p:spPr>
          <a:xfrm>
            <a:off x="1300257" y="1658711"/>
            <a:ext cx="6807986" cy="5057840"/>
          </a:xfrm>
        </p:spPr>
      </p:pic>
    </p:spTree>
    <p:extLst>
      <p:ext uri="{BB962C8B-B14F-4D97-AF65-F5344CB8AC3E}">
        <p14:creationId xmlns:p14="http://schemas.microsoft.com/office/powerpoint/2010/main" val="3161771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07" y="1818719"/>
            <a:ext cx="8159983" cy="2374909"/>
          </a:xfrm>
        </p:spPr>
        <p:txBody>
          <a:bodyPr>
            <a:normAutofit/>
          </a:bodyPr>
          <a:lstStyle/>
          <a:p>
            <a:pPr algn="ctr"/>
            <a:r>
              <a:rPr lang="en-US" sz="6600" dirty="0">
                <a:solidFill>
                  <a:srgbClr val="663399"/>
                </a:solidFill>
                <a:latin typeface="Archer Bold"/>
              </a:rPr>
              <a:t>Online Apps/programs</a:t>
            </a:r>
          </a:p>
        </p:txBody>
      </p:sp>
      <p:pic>
        <p:nvPicPr>
          <p:cNvPr id="6" name="Picture 5" descr="Rhiannon logo.jpg"/>
          <p:cNvPicPr>
            <a:picLocks noChangeAspect="1"/>
          </p:cNvPicPr>
          <p:nvPr/>
        </p:nvPicPr>
        <p:blipFill>
          <a:blip r:embed="rId2">
            <a:alphaModFix amt="7000"/>
          </a:blip>
          <a:stretch>
            <a:fillRect/>
          </a:stretch>
        </p:blipFill>
        <p:spPr>
          <a:xfrm>
            <a:off x="1555948" y="161929"/>
            <a:ext cx="6536776" cy="6696071"/>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59747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solidFill>
                  <a:srgbClr val="663399"/>
                </a:solidFill>
                <a:latin typeface="Archer Bold"/>
              </a:rPr>
              <a:t>Talkspace</a:t>
            </a:r>
            <a:endParaRPr lang="en-US" b="1" dirty="0">
              <a:solidFill>
                <a:srgbClr val="663399"/>
              </a:solidFill>
              <a:latin typeface="Archer Bold"/>
            </a:endParaRPr>
          </a:p>
        </p:txBody>
      </p:sp>
      <p:sp>
        <p:nvSpPr>
          <p:cNvPr id="3" name="Content Placeholder 2"/>
          <p:cNvSpPr>
            <a:spLocks noGrp="1"/>
          </p:cNvSpPr>
          <p:nvPr>
            <p:ph idx="1"/>
          </p:nvPr>
        </p:nvSpPr>
        <p:spPr>
          <a:xfrm>
            <a:off x="457200" y="1600200"/>
            <a:ext cx="8229600" cy="4988633"/>
          </a:xfrm>
        </p:spPr>
        <p:txBody>
          <a:bodyPr>
            <a:normAutofit lnSpcReduction="10000"/>
          </a:bodyPr>
          <a:lstStyle/>
          <a:p>
            <a:r>
              <a:rPr lang="en-US" b="1" dirty="0">
                <a:solidFill>
                  <a:srgbClr val="007879"/>
                </a:solidFill>
                <a:latin typeface="Archer Medium" pitchFamily="2" charset="0"/>
              </a:rPr>
              <a:t>Requirements: </a:t>
            </a:r>
            <a:r>
              <a:rPr lang="en-US" dirty="0">
                <a:solidFill>
                  <a:srgbClr val="007879"/>
                </a:solidFill>
                <a:latin typeface="Archer Medium" pitchFamily="2" charset="0"/>
              </a:rPr>
              <a:t>Highest clinical license in your state of residence, allowing independent clinical practice. </a:t>
            </a:r>
            <a:r>
              <a:rPr lang="en-US" dirty="0" err="1">
                <a:solidFill>
                  <a:srgbClr val="007879"/>
                </a:solidFill>
                <a:latin typeface="Archer Medium" pitchFamily="2" charset="0"/>
              </a:rPr>
              <a:t>Talkspace</a:t>
            </a:r>
            <a:r>
              <a:rPr lang="en-US" dirty="0">
                <a:solidFill>
                  <a:srgbClr val="007879"/>
                </a:solidFill>
                <a:latin typeface="Archer Medium" pitchFamily="2" charset="0"/>
              </a:rPr>
              <a:t> therapists only work with clients in the </a:t>
            </a:r>
            <a:r>
              <a:rPr lang="en-US" b="1" dirty="0">
                <a:solidFill>
                  <a:srgbClr val="007879"/>
                </a:solidFill>
                <a:latin typeface="Archer Medium" pitchFamily="2" charset="0"/>
              </a:rPr>
              <a:t>state(s) where they are licensed and allowed to practice independently.</a:t>
            </a:r>
          </a:p>
          <a:p>
            <a:r>
              <a:rPr lang="en-US" b="1" dirty="0">
                <a:solidFill>
                  <a:srgbClr val="339999"/>
                </a:solidFill>
                <a:latin typeface="Archer Book"/>
              </a:rPr>
              <a:t>Offers: </a:t>
            </a:r>
          </a:p>
          <a:p>
            <a:pPr lvl="1"/>
            <a:r>
              <a:rPr lang="en-US" b="1" dirty="0">
                <a:solidFill>
                  <a:srgbClr val="339999"/>
                </a:solidFill>
                <a:latin typeface="Archer Book"/>
              </a:rPr>
              <a:t>Message Therapy</a:t>
            </a:r>
          </a:p>
          <a:p>
            <a:pPr lvl="1"/>
            <a:r>
              <a:rPr lang="en-US" b="1" dirty="0">
                <a:solidFill>
                  <a:srgbClr val="339999"/>
                </a:solidFill>
                <a:latin typeface="Archer Book"/>
              </a:rPr>
              <a:t>Talk Therapy</a:t>
            </a:r>
          </a:p>
          <a:p>
            <a:pPr lvl="1"/>
            <a:r>
              <a:rPr lang="en-US" b="1" dirty="0">
                <a:solidFill>
                  <a:srgbClr val="339999"/>
                </a:solidFill>
                <a:latin typeface="Archer Book"/>
              </a:rPr>
              <a:t>Couples Therapy</a:t>
            </a:r>
          </a:p>
          <a:p>
            <a:endParaRPr lang="en-US" b="1" dirty="0">
              <a:solidFill>
                <a:srgbClr val="339999"/>
              </a:solidFill>
              <a:latin typeface="Archer Book"/>
            </a:endParaRPr>
          </a:p>
          <a:p>
            <a:pPr lvl="1"/>
            <a:endParaRPr lang="en-US" dirty="0">
              <a:solidFill>
                <a:srgbClr val="339999"/>
              </a:solidFill>
              <a:latin typeface="Archer Book"/>
            </a:endParaRPr>
          </a:p>
        </p:txBody>
      </p:sp>
      <p:pic>
        <p:nvPicPr>
          <p:cNvPr id="4" name="Picture 3" descr="Rhiannon logo.jpg"/>
          <p:cNvPicPr>
            <a:picLocks noChangeAspect="1"/>
          </p:cNvPicPr>
          <p:nvPr/>
        </p:nvPicPr>
        <p:blipFill>
          <a:blip r:embed="rId2">
            <a:alphaModFix amt="7000"/>
          </a:blip>
          <a:stretch>
            <a:fillRect/>
          </a:stretch>
        </p:blipFill>
        <p:spPr>
          <a:xfrm>
            <a:off x="900361" y="274638"/>
            <a:ext cx="6719639" cy="6883389"/>
          </a:xfrm>
          <a:prstGeom prst="rect">
            <a:avLst/>
          </a:prstGeom>
          <a:noFill/>
          <a:ln>
            <a:noFill/>
          </a:ln>
          <a:effectLst>
            <a:outerShdw blurRad="50800" dist="38100" dir="2700000" algn="tl" rotWithShape="0">
              <a:srgbClr val="000000">
                <a:alpha val="43000"/>
              </a:srgbClr>
            </a:outerShdw>
          </a:effectLst>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19</a:t>
            </a:fld>
            <a:endParaRPr lang="en-US"/>
          </a:p>
        </p:txBody>
      </p:sp>
    </p:spTree>
    <p:extLst>
      <p:ext uri="{BB962C8B-B14F-4D97-AF65-F5344CB8AC3E}">
        <p14:creationId xmlns:p14="http://schemas.microsoft.com/office/powerpoint/2010/main" val="2567344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solidFill>
                  <a:srgbClr val="663399"/>
                </a:solidFill>
                <a:latin typeface="Archer Bold"/>
              </a:rPr>
              <a:t>Talkspace</a:t>
            </a:r>
            <a:endParaRPr lang="en-US" b="1" dirty="0">
              <a:solidFill>
                <a:srgbClr val="663399"/>
              </a:solidFill>
              <a:latin typeface="Archer Bold"/>
            </a:endParaRPr>
          </a:p>
        </p:txBody>
      </p:sp>
      <p:sp>
        <p:nvSpPr>
          <p:cNvPr id="3" name="Content Placeholder 2"/>
          <p:cNvSpPr>
            <a:spLocks noGrp="1"/>
          </p:cNvSpPr>
          <p:nvPr>
            <p:ph idx="1"/>
          </p:nvPr>
        </p:nvSpPr>
        <p:spPr/>
        <p:txBody>
          <a:bodyPr>
            <a:normAutofit/>
          </a:bodyPr>
          <a:lstStyle/>
          <a:p>
            <a:endParaRPr lang="en-US" b="1" dirty="0">
              <a:solidFill>
                <a:srgbClr val="339999"/>
              </a:solidFill>
              <a:latin typeface="Archer Book"/>
            </a:endParaRPr>
          </a:p>
          <a:p>
            <a:pPr lvl="1"/>
            <a:endParaRPr lang="en-US" dirty="0">
              <a:solidFill>
                <a:srgbClr val="339999"/>
              </a:solidFill>
              <a:latin typeface="Archer Book"/>
            </a:endParaRPr>
          </a:p>
        </p:txBody>
      </p:sp>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20</a:t>
            </a:fld>
            <a:endParaRPr lang="en-US"/>
          </a:p>
        </p:txBody>
      </p:sp>
      <p:pic>
        <p:nvPicPr>
          <p:cNvPr id="8" name="Picture 7">
            <a:hlinkClick r:id="rId2"/>
            <a:extLst>
              <a:ext uri="{FF2B5EF4-FFF2-40B4-BE49-F238E27FC236}">
                <a16:creationId xmlns:a16="http://schemas.microsoft.com/office/drawing/2014/main" id="{A4C8C0F3-7450-FF47-AACD-9102EE4AC0D6}"/>
              </a:ext>
            </a:extLst>
          </p:cNvPr>
          <p:cNvPicPr>
            <a:picLocks noChangeAspect="1"/>
          </p:cNvPicPr>
          <p:nvPr/>
        </p:nvPicPr>
        <p:blipFill>
          <a:blip r:embed="rId3"/>
          <a:stretch>
            <a:fillRect/>
          </a:stretch>
        </p:blipFill>
        <p:spPr>
          <a:xfrm>
            <a:off x="1166648" y="1450414"/>
            <a:ext cx="6810703" cy="4905936"/>
          </a:xfrm>
          <a:prstGeom prst="rect">
            <a:avLst/>
          </a:prstGeom>
        </p:spPr>
      </p:pic>
    </p:spTree>
    <p:extLst>
      <p:ext uri="{BB962C8B-B14F-4D97-AF65-F5344CB8AC3E}">
        <p14:creationId xmlns:p14="http://schemas.microsoft.com/office/powerpoint/2010/main" val="876753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solidFill>
                  <a:srgbClr val="663399"/>
                </a:solidFill>
                <a:latin typeface="Archer Bold"/>
              </a:rPr>
              <a:t>BetterHelp.com</a:t>
            </a:r>
            <a:endParaRPr lang="en-US" b="1" dirty="0">
              <a:solidFill>
                <a:srgbClr val="663399"/>
              </a:solidFill>
              <a:latin typeface="Archer Bold"/>
            </a:endParaRPr>
          </a:p>
        </p:txBody>
      </p:sp>
      <p:sp>
        <p:nvSpPr>
          <p:cNvPr id="3" name="Content Placeholder 2"/>
          <p:cNvSpPr>
            <a:spLocks noGrp="1"/>
          </p:cNvSpPr>
          <p:nvPr>
            <p:ph idx="1"/>
          </p:nvPr>
        </p:nvSpPr>
        <p:spPr>
          <a:xfrm>
            <a:off x="457200" y="1227193"/>
            <a:ext cx="8229600" cy="4988633"/>
          </a:xfrm>
        </p:spPr>
        <p:txBody>
          <a:bodyPr>
            <a:normAutofit fontScale="85000" lnSpcReduction="20000"/>
          </a:bodyPr>
          <a:lstStyle/>
          <a:p>
            <a:r>
              <a:rPr lang="en-US" b="1" dirty="0">
                <a:solidFill>
                  <a:srgbClr val="006666"/>
                </a:solidFill>
                <a:latin typeface="Archer Book"/>
              </a:rPr>
              <a:t>Appears to be more text based, pays by words you read and write</a:t>
            </a:r>
          </a:p>
          <a:p>
            <a:r>
              <a:rPr lang="en-US" b="1" dirty="0">
                <a:solidFill>
                  <a:srgbClr val="006666"/>
                </a:solidFill>
                <a:latin typeface="Archer Book"/>
              </a:rPr>
              <a:t> What therapists are saying about it:</a:t>
            </a:r>
          </a:p>
          <a:p>
            <a:pPr lvl="1"/>
            <a:r>
              <a:rPr lang="en-US" b="1" dirty="0">
                <a:solidFill>
                  <a:srgbClr val="006666"/>
                </a:solidFill>
                <a:latin typeface="Archer Medium" pitchFamily="2" charset="0"/>
              </a:rPr>
              <a:t>“</a:t>
            </a:r>
            <a:r>
              <a:rPr lang="en-US" dirty="0">
                <a:solidFill>
                  <a:srgbClr val="006666"/>
                </a:solidFill>
                <a:latin typeface="Archer Medium" pitchFamily="2" charset="0"/>
              </a:rPr>
              <a:t> It’s a great way to get comfortable! The pay is awful, but a great way to see how you feel about it.”</a:t>
            </a:r>
          </a:p>
          <a:p>
            <a:pPr lvl="1"/>
            <a:r>
              <a:rPr lang="en-US" dirty="0">
                <a:solidFill>
                  <a:srgbClr val="006666"/>
                </a:solidFill>
                <a:latin typeface="Archer Medium" pitchFamily="2" charset="0"/>
              </a:rPr>
              <a:t> I was on TS briefly, and I found that having to respond 2x a day (5 days a week) kept my mind too focused on my client's issues. I like to have a lot of space in between working with clients so I can clear my mind - so BH is a fit for me. There's a lot more video/phone sessions that I just do once a week, and if a client wants to write, I can respond to them every other day if I want (most don't write that often). Ideally, doing traditional weekly sessions (instead of frequent writing) is what I really prefer - so I'm moving in that direction!</a:t>
            </a:r>
            <a:endParaRPr lang="en-US" b="1" dirty="0">
              <a:solidFill>
                <a:srgbClr val="006666"/>
              </a:solidFill>
              <a:latin typeface="Archer Medium" pitchFamily="2" charset="0"/>
            </a:endParaRPr>
          </a:p>
          <a:p>
            <a:pPr lvl="1"/>
            <a:endParaRPr lang="en-US" dirty="0">
              <a:solidFill>
                <a:srgbClr val="339999"/>
              </a:solidFill>
              <a:latin typeface="Archer Book"/>
            </a:endParaRPr>
          </a:p>
        </p:txBody>
      </p:sp>
      <p:pic>
        <p:nvPicPr>
          <p:cNvPr id="4" name="Picture 3" descr="Rhiannon logo.jpg"/>
          <p:cNvPicPr>
            <a:picLocks noChangeAspect="1"/>
          </p:cNvPicPr>
          <p:nvPr/>
        </p:nvPicPr>
        <p:blipFill>
          <a:blip r:embed="rId2">
            <a:alphaModFix amt="7000"/>
          </a:blip>
          <a:stretch>
            <a:fillRect/>
          </a:stretch>
        </p:blipFill>
        <p:spPr>
          <a:xfrm>
            <a:off x="1212180" y="-161914"/>
            <a:ext cx="6719639" cy="6883389"/>
          </a:xfrm>
          <a:prstGeom prst="rect">
            <a:avLst/>
          </a:prstGeom>
          <a:noFill/>
          <a:ln>
            <a:noFill/>
          </a:ln>
          <a:effectLst>
            <a:outerShdw blurRad="50800" dist="38100" dir="2700000" algn="tl" rotWithShape="0">
              <a:srgbClr val="000000">
                <a:alpha val="43000"/>
              </a:srgbClr>
            </a:outerShdw>
          </a:effectLst>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21</a:t>
            </a:fld>
            <a:endParaRPr lang="en-US"/>
          </a:p>
        </p:txBody>
      </p:sp>
    </p:spTree>
    <p:extLst>
      <p:ext uri="{BB962C8B-B14F-4D97-AF65-F5344CB8AC3E}">
        <p14:creationId xmlns:p14="http://schemas.microsoft.com/office/powerpoint/2010/main" val="2658011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663399"/>
                </a:solidFill>
                <a:latin typeface="Archer Bold"/>
              </a:rPr>
              <a:t>Other Platforms</a:t>
            </a:r>
          </a:p>
        </p:txBody>
      </p:sp>
      <p:sp>
        <p:nvSpPr>
          <p:cNvPr id="3" name="Content Placeholder 2"/>
          <p:cNvSpPr>
            <a:spLocks noGrp="1"/>
          </p:cNvSpPr>
          <p:nvPr>
            <p:ph idx="1"/>
          </p:nvPr>
        </p:nvSpPr>
        <p:spPr>
          <a:xfrm>
            <a:off x="457200" y="1600200"/>
            <a:ext cx="8229600" cy="4988633"/>
          </a:xfrm>
        </p:spPr>
        <p:txBody>
          <a:bodyPr>
            <a:normAutofit lnSpcReduction="10000"/>
          </a:bodyPr>
          <a:lstStyle/>
          <a:p>
            <a:r>
              <a:rPr lang="en-US" b="1" dirty="0">
                <a:solidFill>
                  <a:srgbClr val="339999"/>
                </a:solidFill>
                <a:latin typeface="Archer Book"/>
              </a:rPr>
              <a:t>e-Home</a:t>
            </a:r>
          </a:p>
          <a:p>
            <a:r>
              <a:rPr lang="en-US" b="1" dirty="0" err="1">
                <a:solidFill>
                  <a:srgbClr val="339999"/>
                </a:solidFill>
                <a:latin typeface="Archer Book"/>
              </a:rPr>
              <a:t>ReGain</a:t>
            </a:r>
            <a:endParaRPr lang="en-US" b="1" dirty="0">
              <a:solidFill>
                <a:srgbClr val="339999"/>
              </a:solidFill>
              <a:latin typeface="Archer Book"/>
            </a:endParaRPr>
          </a:p>
          <a:p>
            <a:r>
              <a:rPr lang="en-US" b="1" dirty="0" err="1">
                <a:solidFill>
                  <a:srgbClr val="339999"/>
                </a:solidFill>
                <a:latin typeface="Archer Book"/>
              </a:rPr>
              <a:t>MyTherapist</a:t>
            </a:r>
            <a:endParaRPr lang="en-US" b="1" dirty="0">
              <a:solidFill>
                <a:srgbClr val="339999"/>
              </a:solidFill>
              <a:latin typeface="Archer Book"/>
            </a:endParaRPr>
          </a:p>
          <a:p>
            <a:r>
              <a:rPr lang="en-US" b="1" dirty="0">
                <a:solidFill>
                  <a:srgbClr val="339999"/>
                </a:solidFill>
                <a:latin typeface="Archer Book"/>
              </a:rPr>
              <a:t>Breakthrough</a:t>
            </a:r>
          </a:p>
          <a:p>
            <a:r>
              <a:rPr lang="en-US" b="1" dirty="0">
                <a:solidFill>
                  <a:srgbClr val="339999"/>
                </a:solidFill>
                <a:latin typeface="Archer Book"/>
              </a:rPr>
              <a:t>Good Therapy</a:t>
            </a:r>
          </a:p>
          <a:p>
            <a:r>
              <a:rPr lang="en-US" b="1" dirty="0">
                <a:solidFill>
                  <a:srgbClr val="339999"/>
                </a:solidFill>
                <a:latin typeface="Archer Book"/>
              </a:rPr>
              <a:t>MD Live</a:t>
            </a:r>
          </a:p>
          <a:p>
            <a:r>
              <a:rPr lang="en-US" b="1" dirty="0">
                <a:solidFill>
                  <a:srgbClr val="339999"/>
                </a:solidFill>
                <a:latin typeface="Archer Book"/>
              </a:rPr>
              <a:t>Ginger IO</a:t>
            </a:r>
          </a:p>
          <a:p>
            <a:r>
              <a:rPr lang="en-US" b="1" dirty="0">
                <a:solidFill>
                  <a:srgbClr val="339999"/>
                </a:solidFill>
                <a:latin typeface="Archer Book"/>
                <a:hlinkClick r:id="rId2"/>
              </a:rPr>
              <a:t>SOME CONCERN ABOUT APPS and INFORMATION </a:t>
            </a:r>
            <a:endParaRPr lang="en-US" b="1" dirty="0">
              <a:solidFill>
                <a:srgbClr val="339999"/>
              </a:solidFill>
              <a:latin typeface="Archer Book"/>
            </a:endParaRPr>
          </a:p>
          <a:p>
            <a:endParaRPr lang="en-US" b="1" dirty="0">
              <a:solidFill>
                <a:srgbClr val="339999"/>
              </a:solidFill>
              <a:latin typeface="Archer Book"/>
            </a:endParaRPr>
          </a:p>
          <a:p>
            <a:endParaRPr lang="en-US" b="1" dirty="0">
              <a:solidFill>
                <a:srgbClr val="339999"/>
              </a:solidFill>
              <a:latin typeface="Archer Book"/>
            </a:endParaRPr>
          </a:p>
          <a:p>
            <a:pPr lvl="1"/>
            <a:endParaRPr lang="en-US" dirty="0">
              <a:solidFill>
                <a:srgbClr val="339999"/>
              </a:solidFill>
              <a:latin typeface="Archer Book"/>
            </a:endParaRPr>
          </a:p>
        </p:txBody>
      </p:sp>
      <p:pic>
        <p:nvPicPr>
          <p:cNvPr id="4" name="Picture 3" descr="Rhiannon logo.jpg"/>
          <p:cNvPicPr>
            <a:picLocks noChangeAspect="1"/>
          </p:cNvPicPr>
          <p:nvPr/>
        </p:nvPicPr>
        <p:blipFill>
          <a:blip r:embed="rId3">
            <a:alphaModFix amt="7000"/>
          </a:blip>
          <a:stretch>
            <a:fillRect/>
          </a:stretch>
        </p:blipFill>
        <p:spPr>
          <a:xfrm>
            <a:off x="1967161" y="419100"/>
            <a:ext cx="6719639" cy="6883389"/>
          </a:xfrm>
          <a:prstGeom prst="rect">
            <a:avLst/>
          </a:prstGeom>
          <a:noFill/>
          <a:ln>
            <a:noFill/>
          </a:ln>
          <a:effectLst>
            <a:outerShdw blurRad="50800" dist="38100" dir="2700000" algn="tl" rotWithShape="0">
              <a:srgbClr val="000000">
                <a:alpha val="43000"/>
              </a:srgbClr>
            </a:outerShdw>
          </a:effectLst>
        </p:spPr>
      </p:pic>
      <p:sp>
        <p:nvSpPr>
          <p:cNvPr id="5" name="Slide Number Placeholder 4">
            <a:extLst>
              <a:ext uri="{FF2B5EF4-FFF2-40B4-BE49-F238E27FC236}">
                <a16:creationId xmlns:a16="http://schemas.microsoft.com/office/drawing/2014/main" id="{1E90B551-18F7-FE4E-8EB6-90114A55DC9D}"/>
              </a:ext>
            </a:extLst>
          </p:cNvPr>
          <p:cNvSpPr>
            <a:spLocks noGrp="1"/>
          </p:cNvSpPr>
          <p:nvPr>
            <p:ph type="sldNum" sz="quarter" idx="12"/>
          </p:nvPr>
        </p:nvSpPr>
        <p:spPr/>
        <p:txBody>
          <a:bodyPr/>
          <a:lstStyle/>
          <a:p>
            <a:fld id="{EF7E00F5-EAC9-2846-8628-F514B58BC095}" type="slidenum">
              <a:rPr lang="en-US" smtClean="0"/>
              <a:t>22</a:t>
            </a:fld>
            <a:endParaRPr lang="en-US"/>
          </a:p>
        </p:txBody>
      </p:sp>
    </p:spTree>
    <p:extLst>
      <p:ext uri="{BB962C8B-B14F-4D97-AF65-F5344CB8AC3E}">
        <p14:creationId xmlns:p14="http://schemas.microsoft.com/office/powerpoint/2010/main" val="1654572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07" y="1818719"/>
            <a:ext cx="8159983" cy="2374909"/>
          </a:xfrm>
        </p:spPr>
        <p:txBody>
          <a:bodyPr>
            <a:normAutofit/>
          </a:bodyPr>
          <a:lstStyle/>
          <a:p>
            <a:pPr algn="ctr"/>
            <a:r>
              <a:rPr lang="en-US" sz="6600" dirty="0">
                <a:solidFill>
                  <a:srgbClr val="663399"/>
                </a:solidFill>
                <a:latin typeface="Archer Bold"/>
              </a:rPr>
              <a:t>International</a:t>
            </a:r>
            <a:br>
              <a:rPr lang="en-US" sz="6600" dirty="0">
                <a:solidFill>
                  <a:srgbClr val="663399"/>
                </a:solidFill>
                <a:latin typeface="Archer Bold"/>
              </a:rPr>
            </a:br>
            <a:r>
              <a:rPr lang="en-US" sz="6600" dirty="0">
                <a:solidFill>
                  <a:srgbClr val="663399"/>
                </a:solidFill>
                <a:latin typeface="Archer Bold"/>
              </a:rPr>
              <a:t>Online therapy</a:t>
            </a:r>
          </a:p>
        </p:txBody>
      </p:sp>
      <p:pic>
        <p:nvPicPr>
          <p:cNvPr id="6" name="Picture 5" descr="Rhiannon logo.jpg"/>
          <p:cNvPicPr>
            <a:picLocks noChangeAspect="1"/>
          </p:cNvPicPr>
          <p:nvPr/>
        </p:nvPicPr>
        <p:blipFill>
          <a:blip r:embed="rId2">
            <a:alphaModFix amt="7000"/>
          </a:blip>
          <a:stretch>
            <a:fillRect/>
          </a:stretch>
        </p:blipFill>
        <p:spPr>
          <a:xfrm>
            <a:off x="1555948" y="161929"/>
            <a:ext cx="6536776" cy="6696071"/>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94219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a:solidFill>
                  <a:srgbClr val="663399"/>
                </a:solidFill>
                <a:latin typeface="Archer Bold"/>
              </a:rPr>
              <a:t>International Online Therapy</a:t>
            </a:r>
          </a:p>
        </p:txBody>
      </p:sp>
      <p:pic>
        <p:nvPicPr>
          <p:cNvPr id="6" name="Picture 5" descr="Rhiannon logo.jpg"/>
          <p:cNvPicPr>
            <a:picLocks noChangeAspect="1"/>
          </p:cNvPicPr>
          <p:nvPr/>
        </p:nvPicPr>
        <p:blipFill>
          <a:blip r:embed="rId2">
            <a:alphaModFix amt="7000"/>
          </a:blip>
          <a:stretch>
            <a:fillRect/>
          </a:stretch>
        </p:blipFill>
        <p:spPr>
          <a:xfrm>
            <a:off x="1135980" y="230188"/>
            <a:ext cx="6719639" cy="6883389"/>
          </a:xfrm>
          <a:prstGeom prst="rect">
            <a:avLst/>
          </a:prstGeom>
          <a:noFill/>
          <a:ln>
            <a:noFill/>
          </a:ln>
          <a:effectLst>
            <a:outerShdw blurRad="50800" dist="38100" dir="2700000" algn="tl" rotWithShape="0">
              <a:srgbClr val="000000">
                <a:alpha val="43000"/>
              </a:srgbClr>
            </a:outerShdw>
          </a:effectLst>
        </p:spPr>
      </p:pic>
      <p:sp>
        <p:nvSpPr>
          <p:cNvPr id="10" name="Slide Number Placeholder 9">
            <a:extLst>
              <a:ext uri="{FF2B5EF4-FFF2-40B4-BE49-F238E27FC236}">
                <a16:creationId xmlns:a16="http://schemas.microsoft.com/office/drawing/2014/main" id="{E1E2E5EE-CF07-CB4C-9648-9C598EF6F8C0}"/>
              </a:ext>
            </a:extLst>
          </p:cNvPr>
          <p:cNvSpPr>
            <a:spLocks noGrp="1"/>
          </p:cNvSpPr>
          <p:nvPr>
            <p:ph type="sldNum" sz="quarter" idx="12"/>
          </p:nvPr>
        </p:nvSpPr>
        <p:spPr/>
        <p:txBody>
          <a:bodyPr/>
          <a:lstStyle/>
          <a:p>
            <a:fld id="{EF7E00F5-EAC9-2846-8628-F514B58BC095}" type="slidenum">
              <a:rPr lang="en-US" smtClean="0"/>
              <a:t>24</a:t>
            </a:fld>
            <a:endParaRPr lang="en-US"/>
          </a:p>
        </p:txBody>
      </p:sp>
      <p:sp>
        <p:nvSpPr>
          <p:cNvPr id="8" name="Content Placeholder 7">
            <a:extLst>
              <a:ext uri="{FF2B5EF4-FFF2-40B4-BE49-F238E27FC236}">
                <a16:creationId xmlns:a16="http://schemas.microsoft.com/office/drawing/2014/main" id="{7F0C02FC-87D8-3442-B49A-E4D20E5BDE83}"/>
              </a:ext>
            </a:extLst>
          </p:cNvPr>
          <p:cNvSpPr>
            <a:spLocks noGrp="1"/>
          </p:cNvSpPr>
          <p:nvPr>
            <p:ph sz="half" idx="1"/>
          </p:nvPr>
        </p:nvSpPr>
        <p:spPr/>
        <p:txBody>
          <a:bodyPr>
            <a:normAutofit fontScale="92500"/>
          </a:bodyPr>
          <a:lstStyle/>
          <a:p>
            <a:r>
              <a:rPr lang="en-US" dirty="0">
                <a:solidFill>
                  <a:srgbClr val="007879"/>
                </a:solidFill>
                <a:latin typeface="Archer Medium" pitchFamily="2" charset="0"/>
              </a:rPr>
              <a:t>Most nations regulate psychotherapy in a different manner than the US does, and many do not regulate it at all. </a:t>
            </a:r>
          </a:p>
          <a:p>
            <a:r>
              <a:rPr lang="en-US" dirty="0">
                <a:solidFill>
                  <a:srgbClr val="007879"/>
                </a:solidFill>
                <a:latin typeface="Archer Medium" pitchFamily="2" charset="0"/>
              </a:rPr>
              <a:t>With a little effort, you can find out what the specific nation is that you are working in and aim towards compliance.</a:t>
            </a:r>
          </a:p>
        </p:txBody>
      </p:sp>
      <p:sp>
        <p:nvSpPr>
          <p:cNvPr id="12" name="Content Placeholder 11">
            <a:extLst>
              <a:ext uri="{FF2B5EF4-FFF2-40B4-BE49-F238E27FC236}">
                <a16:creationId xmlns:a16="http://schemas.microsoft.com/office/drawing/2014/main" id="{E2FC6F51-00AE-9B4D-8F3B-6D9618C618A0}"/>
              </a:ext>
            </a:extLst>
          </p:cNvPr>
          <p:cNvSpPr>
            <a:spLocks noGrp="1"/>
          </p:cNvSpPr>
          <p:nvPr>
            <p:ph sz="half" idx="2"/>
          </p:nvPr>
        </p:nvSpPr>
        <p:spPr/>
        <p:txBody>
          <a:bodyPr>
            <a:normAutofit fontScale="92500"/>
          </a:bodyPr>
          <a:lstStyle/>
          <a:p>
            <a:r>
              <a:rPr lang="en-US" dirty="0">
                <a:solidFill>
                  <a:srgbClr val="007879"/>
                </a:solidFill>
                <a:latin typeface="Archer Medium" pitchFamily="2" charset="0"/>
              </a:rPr>
              <a:t>Lack of regulation for mental health professionals in a particular nation often means that practicing with people located there would be legal, but only by virtue of the fact that it’s not </a:t>
            </a:r>
            <a:r>
              <a:rPr lang="en-US" i="1" dirty="0">
                <a:solidFill>
                  <a:srgbClr val="007879"/>
                </a:solidFill>
                <a:latin typeface="Archer Medium" pitchFamily="2" charset="0"/>
              </a:rPr>
              <a:t>illegal.</a:t>
            </a:r>
            <a:r>
              <a:rPr lang="en-US" dirty="0">
                <a:solidFill>
                  <a:srgbClr val="007879"/>
                </a:solidFill>
                <a:latin typeface="Archer Medium" pitchFamily="2" charset="0"/>
              </a:rPr>
              <a:t> </a:t>
            </a:r>
          </a:p>
          <a:p>
            <a:r>
              <a:rPr lang="en-US" dirty="0">
                <a:solidFill>
                  <a:srgbClr val="007879"/>
                </a:solidFill>
                <a:latin typeface="Archer Medium" pitchFamily="2" charset="0"/>
              </a:rPr>
              <a:t>(Source: Huggins, 2018)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3399"/>
                </a:solidFill>
                <a:latin typeface="Archer Bold"/>
              </a:rPr>
              <a:t>International Online Therapy</a:t>
            </a:r>
          </a:p>
        </p:txBody>
      </p:sp>
      <p:sp>
        <p:nvSpPr>
          <p:cNvPr id="8" name="Content Placeholder 7">
            <a:extLst>
              <a:ext uri="{FF2B5EF4-FFF2-40B4-BE49-F238E27FC236}">
                <a16:creationId xmlns:a16="http://schemas.microsoft.com/office/drawing/2014/main" id="{7F0C02FC-87D8-3442-B49A-E4D20E5BDE83}"/>
              </a:ext>
            </a:extLst>
          </p:cNvPr>
          <p:cNvSpPr>
            <a:spLocks noGrp="1"/>
          </p:cNvSpPr>
          <p:nvPr>
            <p:ph idx="1"/>
          </p:nvPr>
        </p:nvSpPr>
        <p:spPr>
          <a:xfrm>
            <a:off x="457200" y="1326357"/>
            <a:ext cx="8229600" cy="5121275"/>
          </a:xfrm>
        </p:spPr>
        <p:txBody>
          <a:bodyPr>
            <a:normAutofit fontScale="92500" lnSpcReduction="20000"/>
          </a:bodyPr>
          <a:lstStyle/>
          <a:p>
            <a:r>
              <a:rPr lang="en-US" dirty="0">
                <a:solidFill>
                  <a:srgbClr val="007879"/>
                </a:solidFill>
                <a:latin typeface="Archer Medium" pitchFamily="2" charset="0"/>
              </a:rPr>
              <a:t>Steps to Seeing Someone International: </a:t>
            </a:r>
          </a:p>
          <a:p>
            <a:pPr lvl="1"/>
            <a:r>
              <a:rPr lang="en-US" dirty="0">
                <a:solidFill>
                  <a:srgbClr val="007879"/>
                </a:solidFill>
                <a:latin typeface="Archer Medium" pitchFamily="2" charset="0"/>
              </a:rPr>
              <a:t>Verify with your licensing board that there are no restrictions to you seeing someone internationally (they will likely default to the fact that they do not regulate outside their state so you will need to verify in the other jurisdiction that it is legal to practice)</a:t>
            </a:r>
          </a:p>
          <a:p>
            <a:pPr lvl="1"/>
            <a:r>
              <a:rPr lang="en-US" dirty="0">
                <a:solidFill>
                  <a:srgbClr val="007879"/>
                </a:solidFill>
                <a:latin typeface="Archer Medium" pitchFamily="2" charset="0"/>
              </a:rPr>
              <a:t>Attempt to contact the jurisdiction regulating body in order to see what the laws are regarding providing mental health therapy to someone in their jurisdiction. </a:t>
            </a:r>
          </a:p>
          <a:p>
            <a:pPr lvl="1"/>
            <a:r>
              <a:rPr lang="en-US" dirty="0">
                <a:solidFill>
                  <a:srgbClr val="007879"/>
                </a:solidFill>
                <a:latin typeface="Archer Medium" pitchFamily="2" charset="0"/>
              </a:rPr>
              <a:t>Contact your malpractice insurance to ensure that they will cover you not only for 1) telehealth but 2) international practice. </a:t>
            </a:r>
          </a:p>
          <a:p>
            <a:endParaRPr lang="en-US" dirty="0">
              <a:solidFill>
                <a:srgbClr val="007879"/>
              </a:solidFill>
              <a:latin typeface="Archer Medium" pitchFamily="2" charset="0"/>
            </a:endParaRPr>
          </a:p>
        </p:txBody>
      </p:sp>
      <p:sp>
        <p:nvSpPr>
          <p:cNvPr id="10" name="Slide Number Placeholder 9">
            <a:extLst>
              <a:ext uri="{FF2B5EF4-FFF2-40B4-BE49-F238E27FC236}">
                <a16:creationId xmlns:a16="http://schemas.microsoft.com/office/drawing/2014/main" id="{E1E2E5EE-CF07-CB4C-9648-9C598EF6F8C0}"/>
              </a:ext>
            </a:extLst>
          </p:cNvPr>
          <p:cNvSpPr>
            <a:spLocks noGrp="1"/>
          </p:cNvSpPr>
          <p:nvPr>
            <p:ph type="sldNum" sz="quarter" idx="12"/>
          </p:nvPr>
        </p:nvSpPr>
        <p:spPr/>
        <p:txBody>
          <a:bodyPr/>
          <a:lstStyle/>
          <a:p>
            <a:fld id="{EF7E00F5-EAC9-2846-8628-F514B58BC095}" type="slidenum">
              <a:rPr lang="en-US" smtClean="0"/>
              <a:t>25</a:t>
            </a:fld>
            <a:endParaRPr lang="en-US"/>
          </a:p>
        </p:txBody>
      </p:sp>
      <p:pic>
        <p:nvPicPr>
          <p:cNvPr id="6" name="Picture 5" descr="Rhiannon logo.jpg"/>
          <p:cNvPicPr>
            <a:picLocks noChangeAspect="1"/>
          </p:cNvPicPr>
          <p:nvPr/>
        </p:nvPicPr>
        <p:blipFill>
          <a:blip r:embed="rId2">
            <a:alphaModFix amt="7000"/>
          </a:blip>
          <a:stretch>
            <a:fillRect/>
          </a:stretch>
        </p:blipFill>
        <p:spPr>
          <a:xfrm>
            <a:off x="3193380" y="6356350"/>
            <a:ext cx="6719639" cy="6883389"/>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21032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3399"/>
                </a:solidFill>
                <a:latin typeface="Archer Bold"/>
              </a:rPr>
              <a:t>International Online Therapy</a:t>
            </a:r>
          </a:p>
        </p:txBody>
      </p:sp>
      <p:sp>
        <p:nvSpPr>
          <p:cNvPr id="8" name="Content Placeholder 7">
            <a:extLst>
              <a:ext uri="{FF2B5EF4-FFF2-40B4-BE49-F238E27FC236}">
                <a16:creationId xmlns:a16="http://schemas.microsoft.com/office/drawing/2014/main" id="{7F0C02FC-87D8-3442-B49A-E4D20E5BDE83}"/>
              </a:ext>
            </a:extLst>
          </p:cNvPr>
          <p:cNvSpPr>
            <a:spLocks noGrp="1"/>
          </p:cNvSpPr>
          <p:nvPr>
            <p:ph idx="1"/>
          </p:nvPr>
        </p:nvSpPr>
        <p:spPr/>
        <p:txBody>
          <a:bodyPr>
            <a:normAutofit/>
          </a:bodyPr>
          <a:lstStyle/>
          <a:p>
            <a:r>
              <a:rPr lang="en-US" dirty="0">
                <a:solidFill>
                  <a:srgbClr val="007879"/>
                </a:solidFill>
                <a:latin typeface="Archer Medium" pitchFamily="2" charset="0"/>
              </a:rPr>
              <a:t>Steps to Seeing Someone International, CONT: </a:t>
            </a:r>
          </a:p>
          <a:p>
            <a:pPr lvl="1"/>
            <a:r>
              <a:rPr lang="en-US" dirty="0">
                <a:solidFill>
                  <a:srgbClr val="007879"/>
                </a:solidFill>
                <a:latin typeface="Archer Medium" pitchFamily="2" charset="0"/>
              </a:rPr>
              <a:t>Ask the client for their help in this. </a:t>
            </a:r>
          </a:p>
          <a:p>
            <a:pPr lvl="1"/>
            <a:r>
              <a:rPr lang="en-US" dirty="0">
                <a:solidFill>
                  <a:srgbClr val="007879"/>
                </a:solidFill>
                <a:latin typeface="Archer Medium" pitchFamily="2" charset="0"/>
              </a:rPr>
              <a:t>DOCUMENT, DOCUMENT, DOCUMENT</a:t>
            </a:r>
          </a:p>
          <a:p>
            <a:pPr lvl="1"/>
            <a:r>
              <a:rPr lang="en-US" dirty="0">
                <a:solidFill>
                  <a:srgbClr val="007879"/>
                </a:solidFill>
                <a:latin typeface="Archer Medium" pitchFamily="2" charset="0"/>
              </a:rPr>
              <a:t>Ask the client if they could try to seek out at least three English speaking therapists on their own and document why they either could not find the therapist or they could not access them (due to distance, location, fee’s, etc.) </a:t>
            </a:r>
          </a:p>
          <a:p>
            <a:pPr lvl="1"/>
            <a:endParaRPr lang="en-US" dirty="0">
              <a:solidFill>
                <a:srgbClr val="007879"/>
              </a:solidFill>
              <a:latin typeface="Archer Medium" pitchFamily="2" charset="0"/>
            </a:endParaRPr>
          </a:p>
        </p:txBody>
      </p:sp>
      <p:sp>
        <p:nvSpPr>
          <p:cNvPr id="10" name="Slide Number Placeholder 9">
            <a:extLst>
              <a:ext uri="{FF2B5EF4-FFF2-40B4-BE49-F238E27FC236}">
                <a16:creationId xmlns:a16="http://schemas.microsoft.com/office/drawing/2014/main" id="{E1E2E5EE-CF07-CB4C-9648-9C598EF6F8C0}"/>
              </a:ext>
            </a:extLst>
          </p:cNvPr>
          <p:cNvSpPr>
            <a:spLocks noGrp="1"/>
          </p:cNvSpPr>
          <p:nvPr>
            <p:ph type="sldNum" sz="quarter" idx="12"/>
          </p:nvPr>
        </p:nvSpPr>
        <p:spPr/>
        <p:txBody>
          <a:bodyPr/>
          <a:lstStyle/>
          <a:p>
            <a:fld id="{EF7E00F5-EAC9-2846-8628-F514B58BC095}" type="slidenum">
              <a:rPr lang="en-US" smtClean="0"/>
              <a:t>26</a:t>
            </a:fld>
            <a:endParaRPr lang="en-US"/>
          </a:p>
        </p:txBody>
      </p:sp>
      <p:pic>
        <p:nvPicPr>
          <p:cNvPr id="6" name="Picture 5" descr="Rhiannon logo.jpg"/>
          <p:cNvPicPr>
            <a:picLocks noChangeAspect="1"/>
          </p:cNvPicPr>
          <p:nvPr/>
        </p:nvPicPr>
        <p:blipFill>
          <a:blip r:embed="rId2">
            <a:alphaModFix amt="7000"/>
          </a:blip>
          <a:stretch>
            <a:fillRect/>
          </a:stretch>
        </p:blipFill>
        <p:spPr>
          <a:xfrm>
            <a:off x="1212180" y="0"/>
            <a:ext cx="6719639" cy="6883389"/>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6179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3399"/>
                </a:solidFill>
                <a:latin typeface="Archer Bold"/>
              </a:rPr>
              <a:t>Case Presentation </a:t>
            </a:r>
          </a:p>
        </p:txBody>
      </p:sp>
      <p:sp>
        <p:nvSpPr>
          <p:cNvPr id="10" name="Slide Number Placeholder 9">
            <a:extLst>
              <a:ext uri="{FF2B5EF4-FFF2-40B4-BE49-F238E27FC236}">
                <a16:creationId xmlns:a16="http://schemas.microsoft.com/office/drawing/2014/main" id="{E1E2E5EE-CF07-CB4C-9648-9C598EF6F8C0}"/>
              </a:ext>
            </a:extLst>
          </p:cNvPr>
          <p:cNvSpPr>
            <a:spLocks noGrp="1"/>
          </p:cNvSpPr>
          <p:nvPr>
            <p:ph type="sldNum" sz="quarter" idx="12"/>
          </p:nvPr>
        </p:nvSpPr>
        <p:spPr/>
        <p:txBody>
          <a:bodyPr/>
          <a:lstStyle/>
          <a:p>
            <a:fld id="{EF7E00F5-EAC9-2846-8628-F514B58BC095}" type="slidenum">
              <a:rPr lang="en-US" smtClean="0"/>
              <a:t>27</a:t>
            </a:fld>
            <a:endParaRPr lang="en-US"/>
          </a:p>
        </p:txBody>
      </p:sp>
      <p:pic>
        <p:nvPicPr>
          <p:cNvPr id="6" name="Picture 5" descr="Rhiannon logo.jpg"/>
          <p:cNvPicPr>
            <a:picLocks noChangeAspect="1"/>
          </p:cNvPicPr>
          <p:nvPr/>
        </p:nvPicPr>
        <p:blipFill>
          <a:blip r:embed="rId2">
            <a:alphaModFix amt="7000"/>
          </a:blip>
          <a:stretch>
            <a:fillRect/>
          </a:stretch>
        </p:blipFill>
        <p:spPr>
          <a:xfrm>
            <a:off x="1059780" y="38100"/>
            <a:ext cx="6719639" cy="6883389"/>
          </a:xfrm>
          <a:prstGeom prst="rect">
            <a:avLst/>
          </a:prstGeom>
          <a:noFill/>
          <a:ln>
            <a:noFill/>
          </a:ln>
          <a:effectLst>
            <a:outerShdw blurRad="50800" dist="38100" dir="2700000" algn="tl" rotWithShape="0">
              <a:srgbClr val="000000">
                <a:alpha val="43000"/>
              </a:srgbClr>
            </a:outerShdw>
          </a:effectLst>
        </p:spPr>
      </p:pic>
      <p:sp>
        <p:nvSpPr>
          <p:cNvPr id="7" name="Content Placeholder 2">
            <a:extLst>
              <a:ext uri="{FF2B5EF4-FFF2-40B4-BE49-F238E27FC236}">
                <a16:creationId xmlns:a16="http://schemas.microsoft.com/office/drawing/2014/main" id="{C51173DD-9AF2-FE4C-8D3E-5977FC37CC40}"/>
              </a:ext>
            </a:extLst>
          </p:cNvPr>
          <p:cNvSpPr>
            <a:spLocks noGrp="1"/>
          </p:cNvSpPr>
          <p:nvPr>
            <p:ph idx="1"/>
          </p:nvPr>
        </p:nvSpPr>
        <p:spPr/>
        <p:txBody>
          <a:bodyPr>
            <a:normAutofit fontScale="77500" lnSpcReduction="20000"/>
          </a:bodyPr>
          <a:lstStyle/>
          <a:p>
            <a:r>
              <a:rPr lang="en-US" b="1" dirty="0">
                <a:solidFill>
                  <a:srgbClr val="339999"/>
                </a:solidFill>
                <a:latin typeface="Archer Book"/>
              </a:rPr>
              <a:t>Your 20-year-old client started therapy with you and you have been seeing them for a few months.   She presented with managed depression, anxiety, a history of sexual trauma (she was had a relationship and was raped many times by her high school coach at 16 years old) and some suicidal ideation.  She is headed to school in the Cayman Islands and are desperate to continue therapy during this transition.  She previously had a traumatic experience with losing their therapist when She went to college in another state and wound up failing their semester and had a attempted suicide.  Her permanent residence is in Texas.  </a:t>
            </a:r>
          </a:p>
          <a:p>
            <a:pPr lvl="1"/>
            <a:endParaRPr lang="en-US" dirty="0">
              <a:solidFill>
                <a:srgbClr val="339999"/>
              </a:solidFill>
              <a:latin typeface="Archer Book"/>
            </a:endParaRPr>
          </a:p>
        </p:txBody>
      </p:sp>
    </p:spTree>
    <p:extLst>
      <p:ext uri="{BB962C8B-B14F-4D97-AF65-F5344CB8AC3E}">
        <p14:creationId xmlns:p14="http://schemas.microsoft.com/office/powerpoint/2010/main" val="3011269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3399"/>
                </a:solidFill>
                <a:latin typeface="Archer Bold"/>
              </a:rPr>
              <a:t>So What Do I do??? </a:t>
            </a:r>
          </a:p>
        </p:txBody>
      </p:sp>
      <p:pic>
        <p:nvPicPr>
          <p:cNvPr id="4" name="Content Placeholder 3">
            <a:extLst>
              <a:ext uri="{FF2B5EF4-FFF2-40B4-BE49-F238E27FC236}">
                <a16:creationId xmlns:a16="http://schemas.microsoft.com/office/drawing/2014/main" id="{798EFA51-0AE0-D94C-976E-FE410D153F30}"/>
              </a:ext>
            </a:extLst>
          </p:cNvPr>
          <p:cNvPicPr>
            <a:picLocks noGrp="1" noChangeAspect="1"/>
          </p:cNvPicPr>
          <p:nvPr>
            <p:ph idx="1"/>
          </p:nvPr>
        </p:nvPicPr>
        <p:blipFill>
          <a:blip r:embed="rId2"/>
          <a:stretch>
            <a:fillRect/>
          </a:stretch>
        </p:blipFill>
        <p:spPr>
          <a:xfrm>
            <a:off x="243416" y="1911976"/>
            <a:ext cx="8657167" cy="3434099"/>
          </a:xfrm>
        </p:spPr>
      </p:pic>
      <p:sp>
        <p:nvSpPr>
          <p:cNvPr id="10" name="Slide Number Placeholder 9">
            <a:extLst>
              <a:ext uri="{FF2B5EF4-FFF2-40B4-BE49-F238E27FC236}">
                <a16:creationId xmlns:a16="http://schemas.microsoft.com/office/drawing/2014/main" id="{E1E2E5EE-CF07-CB4C-9648-9C598EF6F8C0}"/>
              </a:ext>
            </a:extLst>
          </p:cNvPr>
          <p:cNvSpPr>
            <a:spLocks noGrp="1"/>
          </p:cNvSpPr>
          <p:nvPr>
            <p:ph type="sldNum" sz="quarter" idx="12"/>
          </p:nvPr>
        </p:nvSpPr>
        <p:spPr/>
        <p:txBody>
          <a:bodyPr/>
          <a:lstStyle/>
          <a:p>
            <a:fld id="{EF7E00F5-EAC9-2846-8628-F514B58BC095}" type="slidenum">
              <a:rPr lang="en-US" smtClean="0"/>
              <a:t>28</a:t>
            </a:fld>
            <a:endParaRPr lang="en-US"/>
          </a:p>
        </p:txBody>
      </p:sp>
    </p:spTree>
    <p:extLst>
      <p:ext uri="{BB962C8B-B14F-4D97-AF65-F5344CB8AC3E}">
        <p14:creationId xmlns:p14="http://schemas.microsoft.com/office/powerpoint/2010/main" val="2749810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3399"/>
                </a:solidFill>
                <a:latin typeface="Archer Bold"/>
              </a:rPr>
              <a:t>And WHAT did they say?</a:t>
            </a:r>
          </a:p>
        </p:txBody>
      </p:sp>
      <p:sp>
        <p:nvSpPr>
          <p:cNvPr id="10" name="Slide Number Placeholder 9">
            <a:extLst>
              <a:ext uri="{FF2B5EF4-FFF2-40B4-BE49-F238E27FC236}">
                <a16:creationId xmlns:a16="http://schemas.microsoft.com/office/drawing/2014/main" id="{E1E2E5EE-CF07-CB4C-9648-9C598EF6F8C0}"/>
              </a:ext>
            </a:extLst>
          </p:cNvPr>
          <p:cNvSpPr>
            <a:spLocks noGrp="1"/>
          </p:cNvSpPr>
          <p:nvPr>
            <p:ph type="sldNum" sz="quarter" idx="12"/>
          </p:nvPr>
        </p:nvSpPr>
        <p:spPr/>
        <p:txBody>
          <a:bodyPr/>
          <a:lstStyle/>
          <a:p>
            <a:fld id="{EF7E00F5-EAC9-2846-8628-F514B58BC095}" type="slidenum">
              <a:rPr lang="en-US" smtClean="0"/>
              <a:t>29</a:t>
            </a:fld>
            <a:endParaRPr lang="en-US"/>
          </a:p>
        </p:txBody>
      </p:sp>
      <p:pic>
        <p:nvPicPr>
          <p:cNvPr id="7" name="Content Placeholder 6">
            <a:extLst>
              <a:ext uri="{FF2B5EF4-FFF2-40B4-BE49-F238E27FC236}">
                <a16:creationId xmlns:a16="http://schemas.microsoft.com/office/drawing/2014/main" id="{B8E57B5F-C08E-6B47-A94D-FE0665457B86}"/>
              </a:ext>
            </a:extLst>
          </p:cNvPr>
          <p:cNvPicPr>
            <a:picLocks noGrp="1" noChangeAspect="1"/>
          </p:cNvPicPr>
          <p:nvPr>
            <p:ph idx="1"/>
          </p:nvPr>
        </p:nvPicPr>
        <p:blipFill>
          <a:blip r:embed="rId2"/>
          <a:stretch>
            <a:fillRect/>
          </a:stretch>
        </p:blipFill>
        <p:spPr>
          <a:xfrm>
            <a:off x="457200" y="1809769"/>
            <a:ext cx="8229600" cy="2392325"/>
          </a:xfrm>
        </p:spPr>
      </p:pic>
    </p:spTree>
    <p:extLst>
      <p:ext uri="{BB962C8B-B14F-4D97-AF65-F5344CB8AC3E}">
        <p14:creationId xmlns:p14="http://schemas.microsoft.com/office/powerpoint/2010/main" val="2775681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3399"/>
                </a:solidFill>
                <a:latin typeface="Archer Bold"/>
              </a:rPr>
              <a:t>Any Questions?</a:t>
            </a:r>
          </a:p>
        </p:txBody>
      </p:sp>
      <p:pic>
        <p:nvPicPr>
          <p:cNvPr id="5" name="Content Placeholder 4" descr="Logo with tagline 3-cropped.jpg">
            <a:hlinkClick r:id="rId2"/>
          </p:cNvPr>
          <p:cNvPicPr>
            <a:picLocks noGrp="1" noChangeAspect="1"/>
          </p:cNvPicPr>
          <p:nvPr>
            <p:ph idx="1"/>
          </p:nvPr>
        </p:nvPicPr>
        <p:blipFill>
          <a:blip r:embed="rId3"/>
          <a:srcRect l="-74959" r="-74959"/>
          <a:stretch>
            <a:fillRect/>
          </a:stretch>
        </p:blipFill>
        <p:spPr/>
      </p:pic>
      <p:pic>
        <p:nvPicPr>
          <p:cNvPr id="6" name="Picture 5" descr="Rhiannon logo.jpg"/>
          <p:cNvPicPr>
            <a:picLocks noChangeAspect="1"/>
          </p:cNvPicPr>
          <p:nvPr/>
        </p:nvPicPr>
        <p:blipFill>
          <a:blip r:embed="rId4">
            <a:alphaModFix amt="7000"/>
          </a:blip>
          <a:stretch>
            <a:fillRect/>
          </a:stretch>
        </p:blipFill>
        <p:spPr>
          <a:xfrm>
            <a:off x="1100753" y="0"/>
            <a:ext cx="6719639" cy="6883389"/>
          </a:xfrm>
          <a:prstGeom prst="rect">
            <a:avLst/>
          </a:prstGeom>
          <a:noFill/>
          <a:ln>
            <a:noFill/>
          </a:ln>
          <a:effectLst>
            <a:outerShdw blurRad="50800" dist="38100" dir="2700000" algn="tl" rotWithShape="0">
              <a:srgbClr val="000000">
                <a:alpha val="43000"/>
              </a:srgbClr>
            </a:outerShdw>
          </a:effectLst>
        </p:spPr>
      </p:pic>
      <p:sp>
        <p:nvSpPr>
          <p:cNvPr id="3" name="Slide Number Placeholder 2">
            <a:extLst>
              <a:ext uri="{FF2B5EF4-FFF2-40B4-BE49-F238E27FC236}">
                <a16:creationId xmlns:a16="http://schemas.microsoft.com/office/drawing/2014/main" id="{BD9D86E4-6923-0642-90D0-46F95ECC1EF9}"/>
              </a:ext>
            </a:extLst>
          </p:cNvPr>
          <p:cNvSpPr>
            <a:spLocks noGrp="1"/>
          </p:cNvSpPr>
          <p:nvPr>
            <p:ph type="sldNum" sz="quarter" idx="12"/>
          </p:nvPr>
        </p:nvSpPr>
        <p:spPr/>
        <p:txBody>
          <a:bodyPr/>
          <a:lstStyle/>
          <a:p>
            <a:fld id="{EF7E00F5-EAC9-2846-8628-F514B58BC095}"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3399"/>
                </a:solidFill>
                <a:latin typeface="Archer Bold"/>
              </a:rPr>
              <a:t>Contact</a:t>
            </a:r>
          </a:p>
        </p:txBody>
      </p:sp>
      <p:sp>
        <p:nvSpPr>
          <p:cNvPr id="3" name="Content Placeholder 2"/>
          <p:cNvSpPr>
            <a:spLocks noGrp="1"/>
          </p:cNvSpPr>
          <p:nvPr>
            <p:ph idx="1"/>
          </p:nvPr>
        </p:nvSpPr>
        <p:spPr/>
        <p:txBody>
          <a:bodyPr>
            <a:normAutofit lnSpcReduction="10000"/>
          </a:bodyPr>
          <a:lstStyle/>
          <a:p>
            <a:r>
              <a:rPr lang="en-US" b="1" dirty="0">
                <a:solidFill>
                  <a:srgbClr val="339999"/>
                </a:solidFill>
                <a:latin typeface="Archer Book"/>
                <a:hlinkClick r:id="rId2"/>
              </a:rPr>
              <a:t>www.SexTherapy-Online.com</a:t>
            </a:r>
            <a:endParaRPr lang="en-US" b="1" dirty="0">
              <a:solidFill>
                <a:srgbClr val="339999"/>
              </a:solidFill>
              <a:latin typeface="Archer Book"/>
            </a:endParaRPr>
          </a:p>
          <a:p>
            <a:r>
              <a:rPr lang="en-US" b="1" dirty="0">
                <a:solidFill>
                  <a:srgbClr val="339999"/>
                </a:solidFill>
                <a:latin typeface="Archer Book"/>
              </a:rPr>
              <a:t>Phone: 512-765-4741</a:t>
            </a:r>
          </a:p>
          <a:p>
            <a:r>
              <a:rPr lang="en-US" b="1" dirty="0">
                <a:solidFill>
                  <a:srgbClr val="339999"/>
                </a:solidFill>
                <a:latin typeface="Archer Book"/>
              </a:rPr>
              <a:t>Email: </a:t>
            </a:r>
            <a:r>
              <a:rPr lang="en-US" b="1" dirty="0" err="1">
                <a:solidFill>
                  <a:srgbClr val="339999"/>
                </a:solidFill>
                <a:latin typeface="Archer Book"/>
              </a:rPr>
              <a:t>Rhiannon@SexTherapy-Online.com</a:t>
            </a:r>
            <a:endParaRPr lang="en-US" b="1" dirty="0">
              <a:solidFill>
                <a:srgbClr val="339999"/>
              </a:solidFill>
              <a:latin typeface="Archer Book"/>
            </a:endParaRPr>
          </a:p>
          <a:p>
            <a:r>
              <a:rPr lang="en-US" b="1" dirty="0">
                <a:solidFill>
                  <a:srgbClr val="339999"/>
                </a:solidFill>
                <a:latin typeface="Archer Book"/>
              </a:rPr>
              <a:t>Fax: 888.288.8495</a:t>
            </a:r>
          </a:p>
          <a:p>
            <a:r>
              <a:rPr lang="en-US" b="1" dirty="0">
                <a:solidFill>
                  <a:srgbClr val="339999"/>
                </a:solidFill>
                <a:latin typeface="Archer Book"/>
              </a:rPr>
              <a:t>Twitter: </a:t>
            </a:r>
            <a:r>
              <a:rPr lang="en-US" b="1" dirty="0" err="1">
                <a:solidFill>
                  <a:srgbClr val="339999"/>
                </a:solidFill>
                <a:latin typeface="Archer Book"/>
              </a:rPr>
              <a:t>SexTherapyOnlne</a:t>
            </a:r>
            <a:endParaRPr lang="en-US" b="1" dirty="0">
              <a:solidFill>
                <a:srgbClr val="339999"/>
              </a:solidFill>
              <a:latin typeface="Archer Book"/>
            </a:endParaRPr>
          </a:p>
          <a:p>
            <a:endParaRPr lang="en-US" b="1" dirty="0">
              <a:solidFill>
                <a:srgbClr val="339999"/>
              </a:solidFill>
              <a:latin typeface="Archer Book"/>
            </a:endParaRPr>
          </a:p>
          <a:p>
            <a:r>
              <a:rPr lang="en-US" b="1" dirty="0">
                <a:solidFill>
                  <a:srgbClr val="339999"/>
                </a:solidFill>
                <a:latin typeface="Archer Book"/>
              </a:rPr>
              <a:t>Please feel free to contact for questions and materials! </a:t>
            </a:r>
          </a:p>
          <a:p>
            <a:endParaRPr lang="en-US" dirty="0"/>
          </a:p>
        </p:txBody>
      </p:sp>
      <p:pic>
        <p:nvPicPr>
          <p:cNvPr id="4" name="Picture 3" descr="Rhiannon logo.jpg"/>
          <p:cNvPicPr>
            <a:picLocks noChangeAspect="1"/>
          </p:cNvPicPr>
          <p:nvPr/>
        </p:nvPicPr>
        <p:blipFill>
          <a:blip r:embed="rId3">
            <a:alphaModFix amt="7000"/>
          </a:blip>
          <a:stretch>
            <a:fillRect/>
          </a:stretch>
        </p:blipFill>
        <p:spPr>
          <a:xfrm>
            <a:off x="1056537" y="-25389"/>
            <a:ext cx="6719639" cy="6883389"/>
          </a:xfrm>
          <a:prstGeom prst="rect">
            <a:avLst/>
          </a:prstGeom>
          <a:noFill/>
          <a:ln>
            <a:no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70234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663399"/>
                </a:solidFill>
                <a:latin typeface="Archer Bold"/>
              </a:rPr>
              <a:t>Follow Me on Facebook and YouTube</a:t>
            </a:r>
          </a:p>
        </p:txBody>
      </p:sp>
      <p:sp>
        <p:nvSpPr>
          <p:cNvPr id="3" name="Content Placeholder 2"/>
          <p:cNvSpPr>
            <a:spLocks noGrp="1"/>
          </p:cNvSpPr>
          <p:nvPr>
            <p:ph sz="half" idx="1"/>
          </p:nvPr>
        </p:nvSpPr>
        <p:spPr/>
        <p:txBody>
          <a:bodyPr/>
          <a:lstStyle/>
          <a:p>
            <a:r>
              <a:rPr lang="en-US" b="1" dirty="0">
                <a:solidFill>
                  <a:srgbClr val="339999"/>
                </a:solidFill>
                <a:latin typeface="Archer Book" charset="0"/>
                <a:ea typeface="Archer Book" charset="0"/>
                <a:cs typeface="Archer Book" charset="0"/>
              </a:rPr>
              <a:t>Facebook: @</a:t>
            </a:r>
            <a:r>
              <a:rPr lang="en-US" b="1" dirty="0" err="1">
                <a:solidFill>
                  <a:srgbClr val="339999"/>
                </a:solidFill>
                <a:latin typeface="Archer Book" charset="0"/>
                <a:ea typeface="Archer Book" charset="0"/>
                <a:cs typeface="Archer Book" charset="0"/>
              </a:rPr>
              <a:t>RhiannonBeauregardCST</a:t>
            </a:r>
            <a:endParaRPr lang="en-US" b="1" dirty="0">
              <a:solidFill>
                <a:srgbClr val="339999"/>
              </a:solidFill>
              <a:latin typeface="Archer Book" charset="0"/>
              <a:ea typeface="Archer Book" charset="0"/>
              <a:cs typeface="Archer Book" charset="0"/>
            </a:endParaRPr>
          </a:p>
          <a:p>
            <a:r>
              <a:rPr lang="en-US" b="1" dirty="0">
                <a:solidFill>
                  <a:srgbClr val="339999"/>
                </a:solidFill>
                <a:latin typeface="Archer Book" charset="0"/>
                <a:ea typeface="Archer Book" charset="0"/>
                <a:cs typeface="Archer Book" charset="0"/>
              </a:rPr>
              <a:t>YouTube: </a:t>
            </a:r>
            <a:r>
              <a:rPr lang="en-US" b="1" dirty="0" err="1">
                <a:solidFill>
                  <a:srgbClr val="339999"/>
                </a:solidFill>
                <a:latin typeface="Archer Book" charset="0"/>
                <a:ea typeface="Archer Book" charset="0"/>
                <a:cs typeface="Archer Book" charset="0"/>
              </a:rPr>
              <a:t>rhiannon@sextherapy-online</a:t>
            </a:r>
            <a:r>
              <a:rPr lang="en-US" b="1" dirty="0">
                <a:solidFill>
                  <a:srgbClr val="339999"/>
                </a:solidFill>
                <a:latin typeface="Archer Book" charset="0"/>
                <a:ea typeface="Archer Book" charset="0"/>
                <a:cs typeface="Archer Book" charset="0"/>
              </a:rPr>
              <a:t>, #</a:t>
            </a:r>
            <a:r>
              <a:rPr lang="en-US" b="1" dirty="0" err="1">
                <a:solidFill>
                  <a:srgbClr val="339999"/>
                </a:solidFill>
                <a:latin typeface="Archer Book" charset="0"/>
                <a:ea typeface="Archer Book" charset="0"/>
                <a:cs typeface="Archer Book" charset="0"/>
              </a:rPr>
              <a:t>fetishfridays</a:t>
            </a:r>
            <a:endParaRPr lang="en-US" b="1" dirty="0">
              <a:solidFill>
                <a:srgbClr val="339999"/>
              </a:solidFill>
              <a:latin typeface="Archer Book" charset="0"/>
              <a:ea typeface="Archer Book" charset="0"/>
              <a:cs typeface="Archer Book" charset="0"/>
            </a:endParaRPr>
          </a:p>
        </p:txBody>
      </p:sp>
      <p:pic>
        <p:nvPicPr>
          <p:cNvPr id="6" name="Picture 5" descr="Rhiannon logo.jpg"/>
          <p:cNvPicPr>
            <a:picLocks noChangeAspect="1"/>
          </p:cNvPicPr>
          <p:nvPr/>
        </p:nvPicPr>
        <p:blipFill>
          <a:blip r:embed="rId2">
            <a:alphaModFix amt="7000"/>
          </a:blip>
          <a:stretch>
            <a:fillRect/>
          </a:stretch>
        </p:blipFill>
        <p:spPr>
          <a:xfrm>
            <a:off x="978993" y="274638"/>
            <a:ext cx="6719639" cy="6883389"/>
          </a:xfrm>
          <a:prstGeom prst="rect">
            <a:avLst/>
          </a:prstGeom>
          <a:noFill/>
          <a:ln>
            <a:noFill/>
          </a:ln>
          <a:effectLst>
            <a:outerShdw blurRad="50800" dist="38100" dir="2700000" algn="tl" rotWithShape="0">
              <a:srgbClr val="000000">
                <a:alpha val="43000"/>
              </a:srgbClr>
            </a:outerShdw>
          </a:effectLst>
        </p:spPr>
      </p:pic>
      <p:pic>
        <p:nvPicPr>
          <p:cNvPr id="10" name="Content Placeholder 9">
            <a:extLst>
              <a:ext uri="{FF2B5EF4-FFF2-40B4-BE49-F238E27FC236}">
                <a16:creationId xmlns:a16="http://schemas.microsoft.com/office/drawing/2014/main" id="{4155DF24-689A-6647-B7F2-D6CE73382C6E}"/>
              </a:ext>
            </a:extLst>
          </p:cNvPr>
          <p:cNvPicPr>
            <a:picLocks noGrp="1" noChangeAspect="1"/>
          </p:cNvPicPr>
          <p:nvPr>
            <p:ph sz="half" idx="2"/>
          </p:nvPr>
        </p:nvPicPr>
        <p:blipFill>
          <a:blip r:embed="rId3"/>
          <a:stretch>
            <a:fillRect/>
          </a:stretch>
        </p:blipFill>
        <p:spPr>
          <a:xfrm>
            <a:off x="4648200" y="2586271"/>
            <a:ext cx="4038600" cy="2553820"/>
          </a:xfrm>
        </p:spPr>
      </p:pic>
    </p:spTree>
    <p:extLst>
      <p:ext uri="{BB962C8B-B14F-4D97-AF65-F5344CB8AC3E}">
        <p14:creationId xmlns:p14="http://schemas.microsoft.com/office/powerpoint/2010/main" val="1245173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7605</TotalTime>
  <Words>929</Words>
  <Application>Microsoft Macintosh PowerPoint</Application>
  <PresentationFormat>On-screen Show (4:3)</PresentationFormat>
  <Paragraphs>137</Paragraphs>
  <Slides>32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Archer Bold</vt:lpstr>
      <vt:lpstr>Archer Book</vt:lpstr>
      <vt:lpstr>Archer Medium</vt:lpstr>
      <vt:lpstr>Arial</vt:lpstr>
      <vt:lpstr>Calibri</vt:lpstr>
      <vt:lpstr>Office Theme</vt:lpstr>
      <vt:lpstr>Laws, Rules, Regulations, and Ethics of Online Therapy, including Out-of-State Practice, Online Apps/Programs, International Online Therapy</vt:lpstr>
      <vt:lpstr>Agenda for Today</vt:lpstr>
      <vt:lpstr>Ethics of Telehealth and  Online Therapy</vt:lpstr>
      <vt:lpstr>Thoughts To Consider</vt:lpstr>
      <vt:lpstr>Laws, Rules, and Regulations</vt:lpstr>
      <vt:lpstr>Laws, Rules, and Regulations  New Hampshire</vt:lpstr>
      <vt:lpstr>Laws, Rules, and Regulations  Massachusetts</vt:lpstr>
      <vt:lpstr>Laws, Rules, and Regulations  Massachusetts</vt:lpstr>
      <vt:lpstr>Laws, Rules, and Regulations  Massachusetts</vt:lpstr>
      <vt:lpstr>Laws, Rules, and Regulations  Massachusetts</vt:lpstr>
      <vt:lpstr>Laws, Rules, and Regulations  Maine</vt:lpstr>
      <vt:lpstr>PowerPoint Presentation</vt:lpstr>
      <vt:lpstr>American Counseling Association Code of Ethics  – Section H Distance Counseling, Technology, and Social Media</vt:lpstr>
      <vt:lpstr>National Association of Social Work Code of Ethics</vt:lpstr>
      <vt:lpstr>PowerPoint Presentation</vt:lpstr>
      <vt:lpstr>PowerPoint Presentation</vt:lpstr>
      <vt:lpstr>PowerPoint Presentation</vt:lpstr>
      <vt:lpstr>Online Apps/programs</vt:lpstr>
      <vt:lpstr>Talkspace</vt:lpstr>
      <vt:lpstr>Talkspace</vt:lpstr>
      <vt:lpstr>BetterHelp.com</vt:lpstr>
      <vt:lpstr>Other Platforms</vt:lpstr>
      <vt:lpstr>International Online therapy</vt:lpstr>
      <vt:lpstr>International Online Therapy</vt:lpstr>
      <vt:lpstr>International Online Therapy</vt:lpstr>
      <vt:lpstr>International Online Therapy</vt:lpstr>
      <vt:lpstr>Case Presentation </vt:lpstr>
      <vt:lpstr>So What Do I do??? </vt:lpstr>
      <vt:lpstr>And WHAT did they say?</vt:lpstr>
      <vt:lpstr>Any Questions?</vt:lpstr>
      <vt:lpstr>Contact</vt:lpstr>
      <vt:lpstr>Follow Me on Facebook and YouTube</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Sex Therapy</dc:title>
  <dc:creator>Rhiannon Beauregard</dc:creator>
  <cp:lastModifiedBy>Rhiannon Beauregard</cp:lastModifiedBy>
  <cp:revision>49</cp:revision>
  <cp:lastPrinted>2018-02-24T15:02:21Z</cp:lastPrinted>
  <dcterms:created xsi:type="dcterms:W3CDTF">2015-03-20T23:25:16Z</dcterms:created>
  <dcterms:modified xsi:type="dcterms:W3CDTF">2018-08-23T00:46:06Z</dcterms:modified>
</cp:coreProperties>
</file>